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8" r:id="rId1"/>
  </p:sldMasterIdLst>
  <p:sldIdLst>
    <p:sldId id="256" r:id="rId2"/>
    <p:sldId id="262" r:id="rId3"/>
    <p:sldId id="257" r:id="rId4"/>
    <p:sldId id="258" r:id="rId5"/>
    <p:sldId id="259" r:id="rId6"/>
    <p:sldId id="260" r:id="rId7"/>
    <p:sldId id="261" r:id="rId8"/>
    <p:sldId id="263" r:id="rId9"/>
    <p:sldId id="264" r:id="rId10"/>
    <p:sldId id="265" r:id="rId11"/>
    <p:sldId id="268" r:id="rId12"/>
    <p:sldId id="266" r:id="rId13"/>
    <p:sldId id="267" r:id="rId1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2" autoAdjust="0"/>
    <p:restoredTop sz="94660"/>
  </p:normalViewPr>
  <p:slideViewPr>
    <p:cSldViewPr snapToGrid="0" showGuides="1">
      <p:cViewPr varScale="1">
        <p:scale>
          <a:sx n="123" d="100"/>
          <a:sy n="123" d="100"/>
        </p:scale>
        <p:origin x="120" y="27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877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984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2742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1400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5626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8956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521561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410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405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168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03431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236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0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152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7134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461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588920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s://www.shachihata.co.jp/stamprally_service/lab/1.html"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hyperlink" Target="https://youtu.be/Ssf9B8leh2A" TargetMode="Externa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jpeg"/><Relationship Id="rId11" Type="http://schemas.openxmlformats.org/officeDocument/2006/relationships/image" Target="../media/image21.png"/><Relationship Id="rId5" Type="http://schemas.openxmlformats.org/officeDocument/2006/relationships/image" Target="../media/image16.jpe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8.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070CE1-FF21-4791-B86A-9C51BE8DF896}"/>
              </a:ext>
            </a:extLst>
          </p:cNvPr>
          <p:cNvSpPr>
            <a:spLocks noGrp="1"/>
          </p:cNvSpPr>
          <p:nvPr>
            <p:ph type="ctrTitle"/>
          </p:nvPr>
        </p:nvSpPr>
        <p:spPr/>
        <p:txBody>
          <a:bodyPr/>
          <a:lstStyle/>
          <a:p>
            <a:r>
              <a:rPr lang="ja-JP" altLang="en-US" sz="4000" dirty="0"/>
              <a:t>デジタルスタンプラリー</a:t>
            </a:r>
            <a:br>
              <a:rPr lang="en-US" altLang="ja-JP" sz="4000" dirty="0"/>
            </a:br>
            <a:r>
              <a:rPr lang="ja-JP" altLang="en-US" sz="4000" dirty="0"/>
              <a:t>企画提案書</a:t>
            </a:r>
            <a:endParaRPr kumimoji="1" lang="ja-JP" altLang="en-US" sz="4000" dirty="0"/>
          </a:p>
        </p:txBody>
      </p:sp>
      <p:sp>
        <p:nvSpPr>
          <p:cNvPr id="3" name="字幕 2">
            <a:extLst>
              <a:ext uri="{FF2B5EF4-FFF2-40B4-BE49-F238E27FC236}">
                <a16:creationId xmlns:a16="http://schemas.microsoft.com/office/drawing/2014/main" id="{5108E539-E9E6-450B-88CF-E254D2B850E9}"/>
              </a:ext>
            </a:extLst>
          </p:cNvPr>
          <p:cNvSpPr>
            <a:spLocks noGrp="1"/>
          </p:cNvSpPr>
          <p:nvPr>
            <p:ph type="subTitle" idx="1"/>
          </p:nvPr>
        </p:nvSpPr>
        <p:spPr/>
        <p:txBody>
          <a:bodyPr/>
          <a:lstStyle/>
          <a:p>
            <a:r>
              <a:rPr kumimoji="1" lang="ja-JP" altLang="en-US" dirty="0"/>
              <a:t>〇〇株式会社</a:t>
            </a:r>
          </a:p>
        </p:txBody>
      </p:sp>
    </p:spTree>
    <p:extLst>
      <p:ext uri="{BB962C8B-B14F-4D97-AF65-F5344CB8AC3E}">
        <p14:creationId xmlns:p14="http://schemas.microsoft.com/office/powerpoint/2010/main" val="427168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599315-7AB7-47B8-968C-D1A0BF9FACEC}"/>
              </a:ext>
            </a:extLst>
          </p:cNvPr>
          <p:cNvSpPr>
            <a:spLocks noGrp="1"/>
          </p:cNvSpPr>
          <p:nvPr>
            <p:ph type="title"/>
          </p:nvPr>
        </p:nvSpPr>
        <p:spPr/>
        <p:txBody>
          <a:bodyPr/>
          <a:lstStyle/>
          <a:p>
            <a:r>
              <a:rPr kumimoji="1" lang="ja-JP" altLang="en-US" dirty="0"/>
              <a:t>準備するもの</a:t>
            </a:r>
          </a:p>
        </p:txBody>
      </p:sp>
      <p:sp>
        <p:nvSpPr>
          <p:cNvPr id="3" name="コンテンツ プレースホルダー 2">
            <a:extLst>
              <a:ext uri="{FF2B5EF4-FFF2-40B4-BE49-F238E27FC236}">
                <a16:creationId xmlns:a16="http://schemas.microsoft.com/office/drawing/2014/main" id="{97655928-934D-4824-9190-3CFE50DD8777}"/>
              </a:ext>
            </a:extLst>
          </p:cNvPr>
          <p:cNvSpPr>
            <a:spLocks noGrp="1"/>
          </p:cNvSpPr>
          <p:nvPr>
            <p:ph idx="1"/>
          </p:nvPr>
        </p:nvSpPr>
        <p:spPr/>
        <p:txBody>
          <a:bodyPr/>
          <a:lstStyle/>
          <a:p>
            <a:r>
              <a:rPr kumimoji="1" lang="ja-JP" altLang="en-US" dirty="0"/>
              <a:t>告知関連</a:t>
            </a:r>
            <a:endParaRPr kumimoji="1" lang="en-US" altLang="ja-JP" dirty="0"/>
          </a:p>
          <a:p>
            <a:pPr lvl="1"/>
            <a:r>
              <a:rPr lang="ja-JP" altLang="en-US" dirty="0"/>
              <a:t>告知ポスター</a:t>
            </a:r>
            <a:endParaRPr lang="en-US" altLang="ja-JP" dirty="0"/>
          </a:p>
          <a:p>
            <a:pPr lvl="1"/>
            <a:r>
              <a:rPr kumimoji="1" lang="ja-JP" altLang="en-US" dirty="0"/>
              <a:t>メール会員告知メール</a:t>
            </a:r>
            <a:endParaRPr kumimoji="1" lang="en-US" altLang="ja-JP" dirty="0"/>
          </a:p>
          <a:p>
            <a:r>
              <a:rPr lang="ja-JP" altLang="en-US" dirty="0"/>
              <a:t>スタンプラリー設定関連</a:t>
            </a:r>
            <a:endParaRPr lang="en-US" altLang="ja-JP" dirty="0"/>
          </a:p>
          <a:p>
            <a:pPr lvl="1"/>
            <a:r>
              <a:rPr lang="ja-JP" altLang="en-US" dirty="0"/>
              <a:t>デザイン設定</a:t>
            </a:r>
            <a:endParaRPr lang="en-US" altLang="ja-JP" dirty="0"/>
          </a:p>
          <a:p>
            <a:pPr lvl="1"/>
            <a:r>
              <a:rPr lang="ja-JP" altLang="en-US" dirty="0"/>
              <a:t>スタンプ取得マーカー</a:t>
            </a:r>
            <a:endParaRPr lang="en-US" altLang="ja-JP" dirty="0"/>
          </a:p>
          <a:p>
            <a:pPr lvl="1"/>
            <a:r>
              <a:rPr lang="ja-JP" altLang="en-US" dirty="0"/>
              <a:t>配布用案内チラシ</a:t>
            </a:r>
            <a:endParaRPr lang="en-US" altLang="ja-JP" dirty="0"/>
          </a:p>
          <a:p>
            <a:r>
              <a:rPr kumimoji="1" lang="ja-JP" altLang="en-US" dirty="0"/>
              <a:t>記念品手配関連</a:t>
            </a:r>
            <a:endParaRPr kumimoji="1" lang="en-US" altLang="ja-JP" dirty="0"/>
          </a:p>
          <a:p>
            <a:pPr lvl="1"/>
            <a:r>
              <a:rPr kumimoji="1" lang="ja-JP" altLang="en-US" dirty="0"/>
              <a:t>交換所設定</a:t>
            </a:r>
            <a:endParaRPr kumimoji="1" lang="en-US" altLang="ja-JP" dirty="0"/>
          </a:p>
          <a:p>
            <a:pPr lvl="1"/>
            <a:r>
              <a:rPr kumimoji="1" lang="ja-JP" altLang="en-US" dirty="0"/>
              <a:t>スタッフ手配</a:t>
            </a:r>
          </a:p>
        </p:txBody>
      </p:sp>
    </p:spTree>
    <p:extLst>
      <p:ext uri="{BB962C8B-B14F-4D97-AF65-F5344CB8AC3E}">
        <p14:creationId xmlns:p14="http://schemas.microsoft.com/office/powerpoint/2010/main" val="163114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BEBB02-50A5-40F9-8B85-981DC7B5C020}"/>
              </a:ext>
            </a:extLst>
          </p:cNvPr>
          <p:cNvSpPr>
            <a:spLocks noGrp="1"/>
          </p:cNvSpPr>
          <p:nvPr>
            <p:ph type="title"/>
          </p:nvPr>
        </p:nvSpPr>
        <p:spPr/>
        <p:txBody>
          <a:bodyPr/>
          <a:lstStyle/>
          <a:p>
            <a:r>
              <a:rPr lang="ja-JP" altLang="en-US" dirty="0"/>
              <a:t>概略スケジュール</a:t>
            </a:r>
            <a:endParaRPr kumimoji="1" lang="ja-JP" altLang="en-US" dirty="0"/>
          </a:p>
        </p:txBody>
      </p:sp>
      <p:sp>
        <p:nvSpPr>
          <p:cNvPr id="5" name="矢印: 五方向 4">
            <a:extLst>
              <a:ext uri="{FF2B5EF4-FFF2-40B4-BE49-F238E27FC236}">
                <a16:creationId xmlns:a16="http://schemas.microsoft.com/office/drawing/2014/main" id="{1C797B83-5B7F-4A02-8DB3-F05A14E08ADE}"/>
              </a:ext>
            </a:extLst>
          </p:cNvPr>
          <p:cNvSpPr/>
          <p:nvPr/>
        </p:nvSpPr>
        <p:spPr>
          <a:xfrm>
            <a:off x="5815709" y="1876302"/>
            <a:ext cx="980362" cy="688660"/>
          </a:xfrm>
          <a:prstGeom prst="homePlate">
            <a:avLst>
              <a:gd name="adj" fmla="val 0"/>
            </a:avLst>
          </a:prstGeom>
          <a:solidFill>
            <a:schemeClr val="accent1">
              <a:lumMod val="20000"/>
              <a:lumOff val="8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イベント</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実施</a:t>
            </a:r>
            <a:endParaRPr kumimoji="1" lang="ja-JP" altLang="en-US" sz="900" dirty="0">
              <a:latin typeface="Meiryo UI" panose="020B0604030504040204" pitchFamily="50" charset="-128"/>
              <a:ea typeface="Meiryo UI" panose="020B0604030504040204" pitchFamily="50" charset="-128"/>
            </a:endParaRPr>
          </a:p>
        </p:txBody>
      </p:sp>
      <p:sp>
        <p:nvSpPr>
          <p:cNvPr id="6" name="矢印: 五方向 5">
            <a:extLst>
              <a:ext uri="{FF2B5EF4-FFF2-40B4-BE49-F238E27FC236}">
                <a16:creationId xmlns:a16="http://schemas.microsoft.com/office/drawing/2014/main" id="{781DFF26-39CE-4170-BEB5-3184A4CF614C}"/>
              </a:ext>
            </a:extLst>
          </p:cNvPr>
          <p:cNvSpPr/>
          <p:nvPr/>
        </p:nvSpPr>
        <p:spPr>
          <a:xfrm>
            <a:off x="413589" y="1917335"/>
            <a:ext cx="829725" cy="688660"/>
          </a:xfrm>
          <a:prstGeom prst="homePlate">
            <a:avLst/>
          </a:prstGeom>
          <a:solidFill>
            <a:schemeClr val="tx2">
              <a:lumMod val="20000"/>
              <a:lumOff val="8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企画</a:t>
            </a:r>
            <a:endParaRPr kumimoji="1" lang="ja-JP" altLang="en-US" sz="900" dirty="0">
              <a:latin typeface="Meiryo UI" panose="020B0604030504040204" pitchFamily="50" charset="-128"/>
              <a:ea typeface="Meiryo UI" panose="020B0604030504040204" pitchFamily="50" charset="-128"/>
            </a:endParaRPr>
          </a:p>
        </p:txBody>
      </p:sp>
      <p:sp>
        <p:nvSpPr>
          <p:cNvPr id="7" name="矢印: 五方向 6">
            <a:extLst>
              <a:ext uri="{FF2B5EF4-FFF2-40B4-BE49-F238E27FC236}">
                <a16:creationId xmlns:a16="http://schemas.microsoft.com/office/drawing/2014/main" id="{E9A1C9DC-DD6C-4536-BF61-38D0F0FA2F64}"/>
              </a:ext>
            </a:extLst>
          </p:cNvPr>
          <p:cNvSpPr/>
          <p:nvPr/>
        </p:nvSpPr>
        <p:spPr>
          <a:xfrm>
            <a:off x="7734291" y="1878205"/>
            <a:ext cx="975739" cy="688660"/>
          </a:xfrm>
          <a:prstGeom prst="homePlate">
            <a:avLst>
              <a:gd name="adj" fmla="val 0"/>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データ解析</a:t>
            </a:r>
            <a:endParaRPr kumimoji="1" lang="ja-JP" altLang="en-US" sz="900" dirty="0">
              <a:latin typeface="Meiryo UI" panose="020B0604030504040204" pitchFamily="50" charset="-128"/>
              <a:ea typeface="Meiryo UI" panose="020B0604030504040204" pitchFamily="50" charset="-128"/>
            </a:endParaRPr>
          </a:p>
        </p:txBody>
      </p:sp>
      <p:sp>
        <p:nvSpPr>
          <p:cNvPr id="8" name="矢印: 五方向 7">
            <a:extLst>
              <a:ext uri="{FF2B5EF4-FFF2-40B4-BE49-F238E27FC236}">
                <a16:creationId xmlns:a16="http://schemas.microsoft.com/office/drawing/2014/main" id="{C3097262-54E4-4BC1-9E8A-415356237CD2}"/>
              </a:ext>
            </a:extLst>
          </p:cNvPr>
          <p:cNvSpPr/>
          <p:nvPr/>
        </p:nvSpPr>
        <p:spPr>
          <a:xfrm>
            <a:off x="3346338" y="1926479"/>
            <a:ext cx="892056" cy="688660"/>
          </a:xfrm>
          <a:prstGeom prst="homePlate">
            <a:avLst/>
          </a:prstGeom>
          <a:solidFill>
            <a:schemeClr val="accent1">
              <a:lumMod val="20000"/>
              <a:lumOff val="8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素材（画像）制作</a:t>
            </a:r>
            <a:br>
              <a:rPr kumimoji="1" lang="en-US" altLang="ja-JP" sz="1000" b="1" dirty="0">
                <a:latin typeface="Meiryo UI" panose="020B0604030504040204" pitchFamily="50" charset="-128"/>
                <a:ea typeface="Meiryo UI" panose="020B0604030504040204" pitchFamily="50" charset="-128"/>
              </a:rPr>
            </a:br>
            <a:endParaRPr kumimoji="1" lang="ja-JP" altLang="en-US" sz="10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A01461C-457B-40CE-B9E0-47047DBE08CE}"/>
              </a:ext>
            </a:extLst>
          </p:cNvPr>
          <p:cNvSpPr txBox="1"/>
          <p:nvPr/>
        </p:nvSpPr>
        <p:spPr>
          <a:xfrm>
            <a:off x="4127093" y="1633197"/>
            <a:ext cx="1158590"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週間前</a:t>
            </a:r>
          </a:p>
        </p:txBody>
      </p:sp>
      <p:sp>
        <p:nvSpPr>
          <p:cNvPr id="10" name="テキスト ボックス 9">
            <a:extLst>
              <a:ext uri="{FF2B5EF4-FFF2-40B4-BE49-F238E27FC236}">
                <a16:creationId xmlns:a16="http://schemas.microsoft.com/office/drawing/2014/main" id="{9AB66C69-3841-4DA9-BAE8-FF7611A73AB9}"/>
              </a:ext>
            </a:extLst>
          </p:cNvPr>
          <p:cNvSpPr txBox="1"/>
          <p:nvPr/>
        </p:nvSpPr>
        <p:spPr>
          <a:xfrm>
            <a:off x="300191" y="1633197"/>
            <a:ext cx="115859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２か月前～</a:t>
            </a:r>
          </a:p>
        </p:txBody>
      </p:sp>
      <p:sp>
        <p:nvSpPr>
          <p:cNvPr id="12" name="矢印: 五方向 11">
            <a:extLst>
              <a:ext uri="{FF2B5EF4-FFF2-40B4-BE49-F238E27FC236}">
                <a16:creationId xmlns:a16="http://schemas.microsoft.com/office/drawing/2014/main" id="{04BA2B13-F366-41E6-B55C-73E3A158B34C}"/>
              </a:ext>
            </a:extLst>
          </p:cNvPr>
          <p:cNvSpPr/>
          <p:nvPr/>
        </p:nvSpPr>
        <p:spPr>
          <a:xfrm>
            <a:off x="6877070" y="1876302"/>
            <a:ext cx="829726" cy="688660"/>
          </a:xfrm>
          <a:prstGeom prst="homePlate">
            <a:avLst/>
          </a:prstGeom>
          <a:solidFill>
            <a:schemeClr val="accent1">
              <a:lumMod val="20000"/>
              <a:lumOff val="8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ログ</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取得</a:t>
            </a:r>
          </a:p>
        </p:txBody>
      </p:sp>
      <p:sp>
        <p:nvSpPr>
          <p:cNvPr id="15" name="矢印: 五方向 14">
            <a:extLst>
              <a:ext uri="{FF2B5EF4-FFF2-40B4-BE49-F238E27FC236}">
                <a16:creationId xmlns:a16="http://schemas.microsoft.com/office/drawing/2014/main" id="{8424D3D2-8DBF-45D0-BADB-0D535443B7D7}"/>
              </a:ext>
            </a:extLst>
          </p:cNvPr>
          <p:cNvSpPr/>
          <p:nvPr/>
        </p:nvSpPr>
        <p:spPr>
          <a:xfrm>
            <a:off x="4953000" y="1901828"/>
            <a:ext cx="829726" cy="688660"/>
          </a:xfrm>
          <a:prstGeom prst="homePlate">
            <a:avLst/>
          </a:prstGeom>
          <a:solidFill>
            <a:schemeClr val="bg2"/>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設定・テスト</a:t>
            </a:r>
          </a:p>
        </p:txBody>
      </p:sp>
      <p:sp>
        <p:nvSpPr>
          <p:cNvPr id="16" name="テキスト ボックス 15">
            <a:extLst>
              <a:ext uri="{FF2B5EF4-FFF2-40B4-BE49-F238E27FC236}">
                <a16:creationId xmlns:a16="http://schemas.microsoft.com/office/drawing/2014/main" id="{88441908-DCA6-498E-8982-647C7D9D853A}"/>
              </a:ext>
            </a:extLst>
          </p:cNvPr>
          <p:cNvSpPr txBox="1"/>
          <p:nvPr/>
        </p:nvSpPr>
        <p:spPr>
          <a:xfrm>
            <a:off x="2187907" y="1633197"/>
            <a:ext cx="1158590"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か月前</a:t>
            </a:r>
          </a:p>
        </p:txBody>
      </p:sp>
      <p:cxnSp>
        <p:nvCxnSpPr>
          <p:cNvPr id="23" name="直線矢印コネクタ 22">
            <a:extLst>
              <a:ext uri="{FF2B5EF4-FFF2-40B4-BE49-F238E27FC236}">
                <a16:creationId xmlns:a16="http://schemas.microsoft.com/office/drawing/2014/main" id="{CFC9BA51-8BBA-4EF1-A78C-70E33DD3735F}"/>
              </a:ext>
            </a:extLst>
          </p:cNvPr>
          <p:cNvCxnSpPr>
            <a:cxnSpLocks/>
            <a:stCxn id="6" idx="3"/>
            <a:endCxn id="26" idx="1"/>
          </p:cNvCxnSpPr>
          <p:nvPr/>
        </p:nvCxnSpPr>
        <p:spPr>
          <a:xfrm>
            <a:off x="1243314" y="2261665"/>
            <a:ext cx="917023" cy="10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5FD43E16-5E83-4E9B-BFC9-86F1F10D9EC7}"/>
              </a:ext>
            </a:extLst>
          </p:cNvPr>
          <p:cNvSpPr txBox="1"/>
          <p:nvPr/>
        </p:nvSpPr>
        <p:spPr>
          <a:xfrm>
            <a:off x="741977" y="2738873"/>
            <a:ext cx="738664" cy="2507034"/>
          </a:xfrm>
          <a:prstGeom prst="rect">
            <a:avLst/>
          </a:prstGeom>
          <a:ln/>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r>
              <a:rPr kumimoji="1" lang="ja-JP" altLang="en-US" sz="1200" dirty="0">
                <a:latin typeface="Meiryo UI" panose="020B0604030504040204" pitchFamily="50" charset="-128"/>
                <a:ea typeface="Meiryo UI" panose="020B0604030504040204" pitchFamily="50" charset="-128"/>
              </a:rPr>
              <a:t>・スタンプラリーの動線</a:t>
            </a:r>
            <a:r>
              <a:rPr lang="ja-JP" altLang="en-US" sz="1200" dirty="0">
                <a:latin typeface="Meiryo UI" panose="020B0604030504040204" pitchFamily="50" charset="-128"/>
                <a:ea typeface="Meiryo UI" panose="020B0604030504040204" pitchFamily="50" charset="-128"/>
              </a:rPr>
              <a:t>・数</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・いくつ集めたら達成とするか？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・キャラクターとのコラボ検討</a:t>
            </a:r>
            <a:endParaRPr kumimoji="1" lang="en-US" altLang="ja-JP" sz="12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72A017F6-877F-494A-8412-5A936134F718}"/>
              </a:ext>
            </a:extLst>
          </p:cNvPr>
          <p:cNvSpPr txBox="1"/>
          <p:nvPr/>
        </p:nvSpPr>
        <p:spPr>
          <a:xfrm>
            <a:off x="3741492" y="2772154"/>
            <a:ext cx="553998" cy="2507034"/>
          </a:xfrm>
          <a:prstGeom prst="rect">
            <a:avLst/>
          </a:prstGeom>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pPr marL="182563" indent="-182563"/>
            <a:r>
              <a:rPr kumimoji="1" lang="ja-JP" altLang="en-US" sz="1200" dirty="0">
                <a:latin typeface="Meiryo UI" panose="020B0604030504040204" pitchFamily="50" charset="-128"/>
                <a:ea typeface="Meiryo UI" panose="020B0604030504040204" pitchFamily="50" charset="-128"/>
              </a:rPr>
              <a:t>・スタンプラリーとスタンプなどのデザイン制作</a:t>
            </a:r>
          </a:p>
        </p:txBody>
      </p:sp>
      <p:sp>
        <p:nvSpPr>
          <p:cNvPr id="26" name="矢印: 五方向 25">
            <a:extLst>
              <a:ext uri="{FF2B5EF4-FFF2-40B4-BE49-F238E27FC236}">
                <a16:creationId xmlns:a16="http://schemas.microsoft.com/office/drawing/2014/main" id="{B7A3AEF7-805E-4995-9AA3-007FDC6D377C}"/>
              </a:ext>
            </a:extLst>
          </p:cNvPr>
          <p:cNvSpPr/>
          <p:nvPr/>
        </p:nvSpPr>
        <p:spPr>
          <a:xfrm>
            <a:off x="2160337" y="1928200"/>
            <a:ext cx="829725" cy="688660"/>
          </a:xfrm>
          <a:prstGeom prst="homePlate">
            <a:avLst/>
          </a:prstGeom>
          <a:solidFill>
            <a:schemeClr val="accent1">
              <a:lumMod val="20000"/>
              <a:lumOff val="8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業者へ発注</a:t>
            </a:r>
            <a:endParaRPr kumimoji="1" lang="ja-JP" altLang="en-US" sz="900" dirty="0">
              <a:latin typeface="Meiryo UI" panose="020B0604030504040204" pitchFamily="50" charset="-128"/>
              <a:ea typeface="Meiryo UI" panose="020B0604030504040204" pitchFamily="50" charset="-128"/>
            </a:endParaRPr>
          </a:p>
        </p:txBody>
      </p:sp>
      <p:cxnSp>
        <p:nvCxnSpPr>
          <p:cNvPr id="29" name="直線矢印コネクタ 28">
            <a:extLst>
              <a:ext uri="{FF2B5EF4-FFF2-40B4-BE49-F238E27FC236}">
                <a16:creationId xmlns:a16="http://schemas.microsoft.com/office/drawing/2014/main" id="{E90AC539-0010-4EA5-A4B8-DDD9B4C370FD}"/>
              </a:ext>
            </a:extLst>
          </p:cNvPr>
          <p:cNvCxnSpPr>
            <a:cxnSpLocks/>
            <a:stCxn id="26" idx="3"/>
            <a:endCxn id="8" idx="1"/>
          </p:cNvCxnSpPr>
          <p:nvPr/>
        </p:nvCxnSpPr>
        <p:spPr>
          <a:xfrm flipV="1">
            <a:off x="2990062" y="2270809"/>
            <a:ext cx="356276" cy="1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76F149A-8129-4453-8BC6-607853F4CEE9}"/>
              </a:ext>
            </a:extLst>
          </p:cNvPr>
          <p:cNvSpPr txBox="1"/>
          <p:nvPr/>
        </p:nvSpPr>
        <p:spPr>
          <a:xfrm>
            <a:off x="1627767" y="2738873"/>
            <a:ext cx="738664" cy="2507034"/>
          </a:xfrm>
          <a:prstGeom prst="rect">
            <a:avLst/>
          </a:prstGeom>
          <a:ln/>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pPr marL="182563" indent="-182563"/>
            <a:r>
              <a:rPr kumimoji="1" lang="ja-JP" altLang="en-US" sz="1200" dirty="0">
                <a:latin typeface="Meiryo UI" panose="020B0604030504040204" pitchFamily="50" charset="-128"/>
                <a:ea typeface="Meiryo UI" panose="020B0604030504040204" pitchFamily="50" charset="-128"/>
              </a:rPr>
              <a:t>・景品交換所で手渡し</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後日配送</a:t>
            </a:r>
          </a:p>
          <a:p>
            <a:pPr marL="182563" indent="-182563"/>
            <a:r>
              <a:rPr kumimoji="1" lang="ja-JP" altLang="en-US" sz="1200" dirty="0">
                <a:latin typeface="Meiryo UI" panose="020B0604030504040204" pitchFamily="50" charset="-128"/>
                <a:ea typeface="Meiryo UI" panose="020B0604030504040204" pitchFamily="50" charset="-128"/>
              </a:rPr>
              <a:t>・アンケートやくじ引き（スロット）　などと組み合わせるか？</a:t>
            </a:r>
          </a:p>
        </p:txBody>
      </p:sp>
      <p:sp>
        <p:nvSpPr>
          <p:cNvPr id="33" name="テキスト ボックス 32">
            <a:extLst>
              <a:ext uri="{FF2B5EF4-FFF2-40B4-BE49-F238E27FC236}">
                <a16:creationId xmlns:a16="http://schemas.microsoft.com/office/drawing/2014/main" id="{02E4C9B5-150D-45C8-87E8-513C0F9C67C7}"/>
              </a:ext>
            </a:extLst>
          </p:cNvPr>
          <p:cNvSpPr txBox="1"/>
          <p:nvPr/>
        </p:nvSpPr>
        <p:spPr>
          <a:xfrm>
            <a:off x="5008684" y="2772154"/>
            <a:ext cx="553998" cy="2507034"/>
          </a:xfrm>
          <a:prstGeom prst="rect">
            <a:avLst/>
          </a:prstGeom>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pPr marL="182563" indent="-182563"/>
            <a:r>
              <a:rPr kumimoji="1" lang="ja-JP" altLang="en-US" sz="1200" dirty="0">
                <a:latin typeface="Meiryo UI" panose="020B0604030504040204" pitchFamily="50" charset="-128"/>
                <a:ea typeface="Meiryo UI" panose="020B0604030504040204" pitchFamily="50" charset="-128"/>
              </a:rPr>
              <a:t>・業者へ素材を渡して設定、動作確認を行う</a:t>
            </a:r>
          </a:p>
        </p:txBody>
      </p:sp>
      <p:sp>
        <p:nvSpPr>
          <p:cNvPr id="34" name="矢印: 五方向 33">
            <a:extLst>
              <a:ext uri="{FF2B5EF4-FFF2-40B4-BE49-F238E27FC236}">
                <a16:creationId xmlns:a16="http://schemas.microsoft.com/office/drawing/2014/main" id="{9E29D725-85A2-4BE6-85DC-3D9B7CBB4EF7}"/>
              </a:ext>
            </a:extLst>
          </p:cNvPr>
          <p:cNvSpPr/>
          <p:nvPr/>
        </p:nvSpPr>
        <p:spPr>
          <a:xfrm>
            <a:off x="4262788" y="1917335"/>
            <a:ext cx="678839" cy="688660"/>
          </a:xfrm>
          <a:prstGeom prst="homePlate">
            <a:avLst>
              <a:gd name="adj" fmla="val 31276"/>
            </a:avLst>
          </a:prstGeom>
          <a:solidFill>
            <a:schemeClr val="accent1">
              <a:lumMod val="20000"/>
              <a:lumOff val="8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latin typeface="Meiryo UI" panose="020B0604030504040204" pitchFamily="50" charset="-128"/>
                <a:ea typeface="Meiryo UI" panose="020B0604030504040204" pitchFamily="50" charset="-128"/>
              </a:rPr>
              <a:t>素材類</a:t>
            </a:r>
            <a:r>
              <a:rPr kumimoji="1" lang="ja-JP" altLang="en-US" sz="1000" b="1" dirty="0">
                <a:latin typeface="Meiryo UI" panose="020B0604030504040204" pitchFamily="50" charset="-128"/>
                <a:ea typeface="Meiryo UI" panose="020B0604030504040204" pitchFamily="50" charset="-128"/>
              </a:rPr>
              <a:t>送付</a:t>
            </a:r>
          </a:p>
        </p:txBody>
      </p:sp>
      <p:sp>
        <p:nvSpPr>
          <p:cNvPr id="39" name="テキスト ボックス 38">
            <a:extLst>
              <a:ext uri="{FF2B5EF4-FFF2-40B4-BE49-F238E27FC236}">
                <a16:creationId xmlns:a16="http://schemas.microsoft.com/office/drawing/2014/main" id="{0D36C202-491E-4A6C-A0EA-02BDB8A0A65D}"/>
              </a:ext>
            </a:extLst>
          </p:cNvPr>
          <p:cNvSpPr txBox="1"/>
          <p:nvPr/>
        </p:nvSpPr>
        <p:spPr>
          <a:xfrm>
            <a:off x="7549625" y="2775254"/>
            <a:ext cx="738664" cy="250703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eaVert" wrap="square" rtlCol="0">
            <a:spAutoFit/>
          </a:bodyPr>
          <a:lstStyle/>
          <a:p>
            <a:pPr marL="182563" indent="-182563"/>
            <a:r>
              <a:rPr kumimoji="1" lang="ja-JP" altLang="en-US" sz="1200" dirty="0">
                <a:latin typeface="Meiryo UI" panose="020B0604030504040204" pitchFamily="50" charset="-128"/>
                <a:ea typeface="Meiryo UI" panose="020B0604030504040204" pitchFamily="50" charset="-128"/>
              </a:rPr>
              <a:t>・ログデータより、参加者と達成者の割合、回遊順序・人気スタンプなどの分析を実施</a:t>
            </a:r>
            <a:endParaRPr kumimoji="1" lang="en-US" altLang="ja-JP" sz="12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1417EAFB-9BC4-4BAB-95B0-0672313B4347}"/>
              </a:ext>
            </a:extLst>
          </p:cNvPr>
          <p:cNvSpPr txBox="1"/>
          <p:nvPr/>
        </p:nvSpPr>
        <p:spPr>
          <a:xfrm>
            <a:off x="5637481" y="1633197"/>
            <a:ext cx="1158590"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xx</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xx</a:t>
            </a:r>
            <a:r>
              <a:rPr kumimoji="1" lang="ja-JP" altLang="en-US" sz="1200" dirty="0">
                <a:latin typeface="Meiryo UI" panose="020B0604030504040204" pitchFamily="50" charset="-128"/>
                <a:ea typeface="Meiryo UI" panose="020B0604030504040204" pitchFamily="50" charset="-128"/>
              </a:rPr>
              <a:t>日</a:t>
            </a:r>
          </a:p>
        </p:txBody>
      </p:sp>
    </p:spTree>
    <p:extLst>
      <p:ext uri="{BB962C8B-B14F-4D97-AF65-F5344CB8AC3E}">
        <p14:creationId xmlns:p14="http://schemas.microsoft.com/office/powerpoint/2010/main" val="1584250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72567F-96C9-49DD-932A-2905CD3B88CE}"/>
              </a:ext>
            </a:extLst>
          </p:cNvPr>
          <p:cNvSpPr>
            <a:spLocks noGrp="1"/>
          </p:cNvSpPr>
          <p:nvPr>
            <p:ph type="title"/>
          </p:nvPr>
        </p:nvSpPr>
        <p:spPr/>
        <p:txBody>
          <a:bodyPr/>
          <a:lstStyle/>
          <a:p>
            <a:r>
              <a:rPr kumimoji="1" lang="ja-JP" altLang="en-US" dirty="0"/>
              <a:t>予算</a:t>
            </a:r>
          </a:p>
        </p:txBody>
      </p:sp>
      <p:sp>
        <p:nvSpPr>
          <p:cNvPr id="3" name="コンテンツ プレースホルダー 2">
            <a:extLst>
              <a:ext uri="{FF2B5EF4-FFF2-40B4-BE49-F238E27FC236}">
                <a16:creationId xmlns:a16="http://schemas.microsoft.com/office/drawing/2014/main" id="{01B0F135-848D-40E2-8131-39FC54FB3565}"/>
              </a:ext>
            </a:extLst>
          </p:cNvPr>
          <p:cNvSpPr>
            <a:spLocks noGrp="1"/>
          </p:cNvSpPr>
          <p:nvPr>
            <p:ph idx="1"/>
          </p:nvPr>
        </p:nvSpPr>
        <p:spPr/>
        <p:txBody>
          <a:bodyPr/>
          <a:lstStyle/>
          <a:p>
            <a:r>
              <a:rPr kumimoji="1" lang="ja-JP" altLang="en-US" dirty="0"/>
              <a:t>印刷物関連</a:t>
            </a:r>
            <a:endParaRPr kumimoji="1" lang="en-US" altLang="ja-JP" dirty="0"/>
          </a:p>
          <a:p>
            <a:pPr lvl="1"/>
            <a:r>
              <a:rPr lang="ja-JP" altLang="en-US" dirty="0"/>
              <a:t>チラシ印刷代</a:t>
            </a:r>
            <a:endParaRPr kumimoji="1" lang="en-US" altLang="ja-JP" dirty="0"/>
          </a:p>
          <a:p>
            <a:r>
              <a:rPr lang="ja-JP" altLang="en-US" dirty="0"/>
              <a:t>スタンプラリー関連</a:t>
            </a:r>
            <a:endParaRPr lang="en-US" altLang="ja-JP" dirty="0"/>
          </a:p>
          <a:p>
            <a:pPr lvl="1"/>
            <a:r>
              <a:rPr kumimoji="1" lang="ja-JP" altLang="en-US" dirty="0"/>
              <a:t>スタンプラリーシステム費用</a:t>
            </a:r>
            <a:endParaRPr kumimoji="1" lang="en-US" altLang="ja-JP" dirty="0"/>
          </a:p>
          <a:p>
            <a:pPr lvl="1"/>
            <a:r>
              <a:rPr lang="ja-JP" altLang="en-US" dirty="0"/>
              <a:t>デザイン料</a:t>
            </a:r>
            <a:endParaRPr lang="en-US" altLang="ja-JP" dirty="0"/>
          </a:p>
          <a:p>
            <a:r>
              <a:rPr kumimoji="1" lang="ja-JP" altLang="en-US" dirty="0"/>
              <a:t>記念品関連</a:t>
            </a:r>
            <a:endParaRPr kumimoji="1" lang="en-US" altLang="ja-JP" dirty="0"/>
          </a:p>
          <a:p>
            <a:pPr lvl="1"/>
            <a:r>
              <a:rPr lang="ja-JP" altLang="en-US" dirty="0"/>
              <a:t>記念品代</a:t>
            </a:r>
            <a:endParaRPr lang="en-US" altLang="ja-JP" dirty="0"/>
          </a:p>
          <a:p>
            <a:pPr lvl="1"/>
            <a:r>
              <a:rPr kumimoji="1" lang="ja-JP" altLang="en-US" dirty="0"/>
              <a:t>交換ブース設置</a:t>
            </a:r>
            <a:endParaRPr kumimoji="1" lang="en-US" altLang="ja-JP" dirty="0"/>
          </a:p>
        </p:txBody>
      </p:sp>
    </p:spTree>
    <p:extLst>
      <p:ext uri="{BB962C8B-B14F-4D97-AF65-F5344CB8AC3E}">
        <p14:creationId xmlns:p14="http://schemas.microsoft.com/office/powerpoint/2010/main" val="245798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51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7FF0F-1012-4BD1-AAD9-C0363E3CD3C6}"/>
              </a:ext>
            </a:extLst>
          </p:cNvPr>
          <p:cNvSpPr>
            <a:spLocks noGrp="1"/>
          </p:cNvSpPr>
          <p:nvPr>
            <p:ph type="title"/>
          </p:nvPr>
        </p:nvSpPr>
        <p:spPr/>
        <p:txBody>
          <a:bodyPr/>
          <a:lstStyle/>
          <a:p>
            <a:r>
              <a:rPr lang="ja-JP" altLang="en-US" dirty="0"/>
              <a:t>イベントの目的</a:t>
            </a:r>
            <a:endParaRPr kumimoji="1" lang="ja-JP" altLang="en-US" dirty="0"/>
          </a:p>
        </p:txBody>
      </p:sp>
      <p:sp>
        <p:nvSpPr>
          <p:cNvPr id="3" name="テキスト プレースホルダー 2">
            <a:extLst>
              <a:ext uri="{FF2B5EF4-FFF2-40B4-BE49-F238E27FC236}">
                <a16:creationId xmlns:a16="http://schemas.microsoft.com/office/drawing/2014/main" id="{D6B687A3-E3C3-469C-9E4D-BBEBFCEEAAC7}"/>
              </a:ext>
            </a:extLst>
          </p:cNvPr>
          <p:cNvSpPr>
            <a:spLocks noGrp="1"/>
          </p:cNvSpPr>
          <p:nvPr>
            <p:ph type="body" idx="1"/>
          </p:nvPr>
        </p:nvSpPr>
        <p:spPr/>
        <p:txBody>
          <a:bodyPr/>
          <a:lstStyle/>
          <a:p>
            <a:r>
              <a:rPr kumimoji="1" lang="ja-JP" altLang="en-US" dirty="0"/>
              <a:t>なぜ、デジタルスタンプラリーか</a:t>
            </a:r>
          </a:p>
        </p:txBody>
      </p:sp>
    </p:spTree>
    <p:extLst>
      <p:ext uri="{BB962C8B-B14F-4D97-AF65-F5344CB8AC3E}">
        <p14:creationId xmlns:p14="http://schemas.microsoft.com/office/powerpoint/2010/main" val="127881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7F6F77-CD8D-4B57-B7F9-75BAFDC133D1}"/>
              </a:ext>
            </a:extLst>
          </p:cNvPr>
          <p:cNvSpPr>
            <a:spLocks noGrp="1"/>
          </p:cNvSpPr>
          <p:nvPr>
            <p:ph type="title"/>
          </p:nvPr>
        </p:nvSpPr>
        <p:spPr/>
        <p:txBody>
          <a:bodyPr/>
          <a:lstStyle/>
          <a:p>
            <a:r>
              <a:rPr lang="ja-JP" altLang="en-US" dirty="0"/>
              <a:t>スタンプラリーの効果</a:t>
            </a:r>
            <a:endParaRPr kumimoji="1" lang="ja-JP" altLang="en-US" dirty="0"/>
          </a:p>
        </p:txBody>
      </p:sp>
      <p:sp>
        <p:nvSpPr>
          <p:cNvPr id="4" name="正方形/長方形 3">
            <a:extLst>
              <a:ext uri="{FF2B5EF4-FFF2-40B4-BE49-F238E27FC236}">
                <a16:creationId xmlns:a16="http://schemas.microsoft.com/office/drawing/2014/main" id="{C3BE4981-549E-4284-B5A2-628D6CBC6B2C}"/>
              </a:ext>
            </a:extLst>
          </p:cNvPr>
          <p:cNvSpPr/>
          <p:nvPr/>
        </p:nvSpPr>
        <p:spPr>
          <a:xfrm>
            <a:off x="703038" y="1695929"/>
            <a:ext cx="2691244" cy="44846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EBECA03E-C382-4F87-9EFC-A00E6FED8DC9}"/>
              </a:ext>
            </a:extLst>
          </p:cNvPr>
          <p:cNvSpPr/>
          <p:nvPr/>
        </p:nvSpPr>
        <p:spPr>
          <a:xfrm>
            <a:off x="698153" y="1546961"/>
            <a:ext cx="2691244" cy="56768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回遊促進</a:t>
            </a:r>
          </a:p>
        </p:txBody>
      </p:sp>
      <p:sp>
        <p:nvSpPr>
          <p:cNvPr id="6" name="テキスト ボックス 5">
            <a:extLst>
              <a:ext uri="{FF2B5EF4-FFF2-40B4-BE49-F238E27FC236}">
                <a16:creationId xmlns:a16="http://schemas.microsoft.com/office/drawing/2014/main" id="{8D79590C-AD0B-4244-9B7A-65264A3CB880}"/>
              </a:ext>
            </a:extLst>
          </p:cNvPr>
          <p:cNvSpPr txBox="1"/>
          <p:nvPr/>
        </p:nvSpPr>
        <p:spPr>
          <a:xfrm>
            <a:off x="716191" y="2274138"/>
            <a:ext cx="2673206" cy="1169551"/>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来場者に訪れてほしい</a:t>
            </a:r>
            <a:r>
              <a:rPr kumimoji="1" lang="ja-JP" altLang="en-US" sz="1400" dirty="0">
                <a:latin typeface="Meiryo UI" panose="020B0604030504040204" pitchFamily="50" charset="-128"/>
                <a:ea typeface="Meiryo UI" panose="020B0604030504040204" pitchFamily="50" charset="-128"/>
              </a:rPr>
              <a:t>場所をスタンプラリーポイントとして設定することにより、</a:t>
            </a:r>
            <a:r>
              <a:rPr kumimoji="1" lang="ja-JP" altLang="en-US" sz="1400" dirty="0">
                <a:solidFill>
                  <a:srgbClr val="FF0000"/>
                </a:solidFill>
                <a:latin typeface="Meiryo UI" panose="020B0604030504040204" pitchFamily="50" charset="-128"/>
                <a:ea typeface="Meiryo UI" panose="020B0604030504040204" pitchFamily="50" charset="-128"/>
              </a:rPr>
              <a:t>主催者の意図にあった回遊</a:t>
            </a:r>
            <a:r>
              <a:rPr kumimoji="1" lang="ja-JP" altLang="en-US" sz="1400" dirty="0">
                <a:latin typeface="Meiryo UI" panose="020B0604030504040204" pitchFamily="50" charset="-128"/>
                <a:ea typeface="Meiryo UI" panose="020B0604030504040204" pitchFamily="50" charset="-128"/>
              </a:rPr>
              <a:t>を促すことができます。</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3683370-7EDB-4771-A74B-55550765F51A}"/>
              </a:ext>
            </a:extLst>
          </p:cNvPr>
          <p:cNvSpPr/>
          <p:nvPr/>
        </p:nvSpPr>
        <p:spPr>
          <a:xfrm>
            <a:off x="3587423" y="1695929"/>
            <a:ext cx="2691244" cy="44846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7C5259E-E484-4FB2-9A3D-FF08F7A4A163}"/>
              </a:ext>
            </a:extLst>
          </p:cNvPr>
          <p:cNvSpPr/>
          <p:nvPr/>
        </p:nvSpPr>
        <p:spPr>
          <a:xfrm>
            <a:off x="3591881" y="1546961"/>
            <a:ext cx="2691244" cy="56768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世代を超えて楽しめる</a:t>
            </a:r>
          </a:p>
        </p:txBody>
      </p:sp>
      <p:sp>
        <p:nvSpPr>
          <p:cNvPr id="9" name="テキスト ボックス 8">
            <a:extLst>
              <a:ext uri="{FF2B5EF4-FFF2-40B4-BE49-F238E27FC236}">
                <a16:creationId xmlns:a16="http://schemas.microsoft.com/office/drawing/2014/main" id="{33AEF916-3688-4825-A9C7-49B105F874D0}"/>
              </a:ext>
            </a:extLst>
          </p:cNvPr>
          <p:cNvSpPr txBox="1"/>
          <p:nvPr/>
        </p:nvSpPr>
        <p:spPr>
          <a:xfrm>
            <a:off x="3587422" y="2277808"/>
            <a:ext cx="2691243" cy="1600438"/>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大人はもちろん、お子様から高齢者の方まで幅広い年齢層に楽しんでいただくことができます。</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特に</a:t>
            </a:r>
            <a:r>
              <a:rPr lang="ja-JP" altLang="en-US" sz="1400" dirty="0">
                <a:solidFill>
                  <a:srgbClr val="FF0000"/>
                </a:solidFill>
                <a:latin typeface="Meiryo UI" panose="020B0604030504040204" pitchFamily="50" charset="-128"/>
                <a:ea typeface="Meiryo UI" panose="020B0604030504040204" pitchFamily="50" charset="-128"/>
              </a:rPr>
              <a:t>お子様はスタンプラリーが大好き</a:t>
            </a:r>
            <a:r>
              <a:rPr lang="ja-JP" altLang="en-US" sz="1400" dirty="0">
                <a:latin typeface="Meiryo UI" panose="020B0604030504040204" pitchFamily="50" charset="-128"/>
                <a:ea typeface="Meiryo UI" panose="020B0604030504040204" pitchFamily="50" charset="-128"/>
              </a:rPr>
              <a:t>。コミュニケーションのきっかけとしても利用されています。</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69C1FA49-8D75-4412-956E-0407D9370A2B}"/>
              </a:ext>
            </a:extLst>
          </p:cNvPr>
          <p:cNvSpPr/>
          <p:nvPr/>
        </p:nvSpPr>
        <p:spPr>
          <a:xfrm>
            <a:off x="6444369" y="1695929"/>
            <a:ext cx="2691244" cy="44846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A55589D-6B75-4AE8-83F8-C9B2BED8C577}"/>
              </a:ext>
            </a:extLst>
          </p:cNvPr>
          <p:cNvSpPr/>
          <p:nvPr/>
        </p:nvSpPr>
        <p:spPr>
          <a:xfrm>
            <a:off x="6469650" y="1562844"/>
            <a:ext cx="2691244" cy="56768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参加意識の向上</a:t>
            </a:r>
          </a:p>
        </p:txBody>
      </p:sp>
      <p:pic>
        <p:nvPicPr>
          <p:cNvPr id="12" name="図 11">
            <a:extLst>
              <a:ext uri="{FF2B5EF4-FFF2-40B4-BE49-F238E27FC236}">
                <a16:creationId xmlns:a16="http://schemas.microsoft.com/office/drawing/2014/main" id="{98EAAFEF-FFD5-4854-B204-D9B9190147D2}"/>
              </a:ext>
            </a:extLst>
          </p:cNvPr>
          <p:cNvPicPr>
            <a:picLocks noChangeAspect="1"/>
          </p:cNvPicPr>
          <p:nvPr/>
        </p:nvPicPr>
        <p:blipFill>
          <a:blip r:embed="rId2"/>
          <a:stretch>
            <a:fillRect/>
          </a:stretch>
        </p:blipFill>
        <p:spPr>
          <a:xfrm>
            <a:off x="3847547" y="3878246"/>
            <a:ext cx="1792982" cy="1849722"/>
          </a:xfrm>
          <a:prstGeom prst="rect">
            <a:avLst/>
          </a:prstGeom>
        </p:spPr>
      </p:pic>
      <p:pic>
        <p:nvPicPr>
          <p:cNvPr id="13" name="図 12">
            <a:extLst>
              <a:ext uri="{FF2B5EF4-FFF2-40B4-BE49-F238E27FC236}">
                <a16:creationId xmlns:a16="http://schemas.microsoft.com/office/drawing/2014/main" id="{BE80C43A-E03B-4BD7-9C07-D0B7EAAD91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65669" y="4248204"/>
            <a:ext cx="2099205" cy="1679364"/>
          </a:xfrm>
          <a:prstGeom prst="rect">
            <a:avLst/>
          </a:prstGeom>
        </p:spPr>
      </p:pic>
      <p:pic>
        <p:nvPicPr>
          <p:cNvPr id="14" name="コンテンツ プレースホルダー 26">
            <a:extLst>
              <a:ext uri="{FF2B5EF4-FFF2-40B4-BE49-F238E27FC236}">
                <a16:creationId xmlns:a16="http://schemas.microsoft.com/office/drawing/2014/main" id="{C4ED330C-8A16-4C1F-A3FF-2C2F2558B3D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32569" y="4641728"/>
            <a:ext cx="1169552" cy="1169552"/>
          </a:xfrm>
          <a:prstGeom prst="rect">
            <a:avLst/>
          </a:prstGeom>
        </p:spPr>
      </p:pic>
      <p:sp>
        <p:nvSpPr>
          <p:cNvPr id="15" name="テキスト ボックス 14">
            <a:extLst>
              <a:ext uri="{FF2B5EF4-FFF2-40B4-BE49-F238E27FC236}">
                <a16:creationId xmlns:a16="http://schemas.microsoft.com/office/drawing/2014/main" id="{43627EAF-3299-4298-A9AA-B63B28126E88}"/>
              </a:ext>
            </a:extLst>
          </p:cNvPr>
          <p:cNvSpPr txBox="1"/>
          <p:nvPr/>
        </p:nvSpPr>
        <p:spPr>
          <a:xfrm>
            <a:off x="6482828" y="2272874"/>
            <a:ext cx="2634865" cy="1169551"/>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スタンプラリーを通じてイベントや地域のことを知り、</a:t>
            </a:r>
            <a:r>
              <a:rPr kumimoji="1" lang="ja-JP" altLang="en-US" sz="1400" dirty="0">
                <a:solidFill>
                  <a:srgbClr val="FF0000"/>
                </a:solidFill>
                <a:latin typeface="Meiryo UI" panose="020B0604030504040204" pitchFamily="50" charset="-128"/>
                <a:ea typeface="Meiryo UI" panose="020B0604030504040204" pitchFamily="50" charset="-128"/>
              </a:rPr>
              <a:t>来場者の参加意識を高める</a:t>
            </a:r>
            <a:r>
              <a:rPr kumimoji="1" lang="ja-JP" altLang="en-US" sz="1400" dirty="0">
                <a:latin typeface="Meiryo UI" panose="020B0604030504040204" pitchFamily="50" charset="-128"/>
                <a:ea typeface="Meiryo UI" panose="020B0604030504040204" pitchFamily="50" charset="-128"/>
              </a:rPr>
              <a:t>ことができます。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その場所の魅力を伝えることで、再訪問につなげることができます。</a:t>
            </a:r>
          </a:p>
        </p:txBody>
      </p:sp>
      <p:sp>
        <p:nvSpPr>
          <p:cNvPr id="16" name="正方形/長方形 15">
            <a:extLst>
              <a:ext uri="{FF2B5EF4-FFF2-40B4-BE49-F238E27FC236}">
                <a16:creationId xmlns:a16="http://schemas.microsoft.com/office/drawing/2014/main" id="{81A7180B-C1AF-4A7C-9B84-3CC4B819B3C7}"/>
              </a:ext>
            </a:extLst>
          </p:cNvPr>
          <p:cNvSpPr/>
          <p:nvPr/>
        </p:nvSpPr>
        <p:spPr>
          <a:xfrm>
            <a:off x="3582965" y="5769624"/>
            <a:ext cx="4572000" cy="276999"/>
          </a:xfrm>
          <a:prstGeom prst="rect">
            <a:avLst/>
          </a:prstGeom>
        </p:spPr>
        <p:txBody>
          <a:bodyPr>
            <a:spAutoFit/>
          </a:bodyPr>
          <a:lstStyle/>
          <a:p>
            <a:r>
              <a:rPr lang="ja-JP" altLang="en-US" sz="600" dirty="0"/>
              <a:t>出典：シヤチハタ社スタンプラリー研究</a:t>
            </a:r>
            <a:r>
              <a:rPr lang="ja-JP" altLang="en-US" sz="600" u="sng" dirty="0"/>
              <a:t>所</a:t>
            </a:r>
            <a:endParaRPr lang="en-US" altLang="ja-JP" sz="600" u="sng" dirty="0"/>
          </a:p>
          <a:p>
            <a:r>
              <a:rPr lang="en-US" altLang="ja-JP" sz="600" dirty="0">
                <a:hlinkClick r:id="rId5"/>
              </a:rPr>
              <a:t>https://www.shachihata.co.jp/stamprally_service/lab/1.html</a:t>
            </a:r>
            <a:endParaRPr lang="ja-JP" altLang="en-US" sz="600" dirty="0"/>
          </a:p>
        </p:txBody>
      </p:sp>
    </p:spTree>
    <p:extLst>
      <p:ext uri="{BB962C8B-B14F-4D97-AF65-F5344CB8AC3E}">
        <p14:creationId xmlns:p14="http://schemas.microsoft.com/office/powerpoint/2010/main" val="183913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矢印: 下 26">
            <a:extLst>
              <a:ext uri="{FF2B5EF4-FFF2-40B4-BE49-F238E27FC236}">
                <a16:creationId xmlns:a16="http://schemas.microsoft.com/office/drawing/2014/main" id="{19D74C0A-99F4-473F-BC07-2B5B98C7DA64}"/>
              </a:ext>
            </a:extLst>
          </p:cNvPr>
          <p:cNvSpPr/>
          <p:nvPr/>
        </p:nvSpPr>
        <p:spPr>
          <a:xfrm>
            <a:off x="1867546" y="4234151"/>
            <a:ext cx="576064" cy="504056"/>
          </a:xfrm>
          <a:prstGeom prst="downArrow">
            <a:avLst>
              <a:gd name="adj1" fmla="val 50000"/>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02EF686-B0D0-4A36-AEA7-A4150CE51CBE}"/>
              </a:ext>
            </a:extLst>
          </p:cNvPr>
          <p:cNvSpPr txBox="1"/>
          <p:nvPr/>
        </p:nvSpPr>
        <p:spPr>
          <a:xfrm>
            <a:off x="769715" y="1116550"/>
            <a:ext cx="8431213"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新型コロナウィルスの影響で「３密」を避けることが求められています。</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これまでの紙のスタンプラリーに比べ、「３密」を軽減できる仕掛けとして、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スマホによる</a:t>
            </a:r>
            <a:r>
              <a:rPr kumimoji="1" lang="ja-JP" altLang="en-US" b="1" dirty="0">
                <a:solidFill>
                  <a:srgbClr val="FF0000"/>
                </a:solidFill>
                <a:latin typeface="Meiryo UI" panose="020B0604030504040204" pitchFamily="50" charset="-128"/>
                <a:ea typeface="Meiryo UI" panose="020B0604030504040204" pitchFamily="50" charset="-128"/>
              </a:rPr>
              <a:t>デジタルスタンプラリー</a:t>
            </a:r>
            <a:r>
              <a:rPr kumimoji="1" lang="ja-JP" altLang="en-US" dirty="0">
                <a:latin typeface="Meiryo UI" panose="020B0604030504040204" pitchFamily="50" charset="-128"/>
                <a:ea typeface="Meiryo UI" panose="020B0604030504040204" pitchFamily="50" charset="-128"/>
              </a:rPr>
              <a:t>に注目が寄せられています。</a:t>
            </a:r>
          </a:p>
        </p:txBody>
      </p:sp>
      <p:sp>
        <p:nvSpPr>
          <p:cNvPr id="29" name="正方形/長方形 28">
            <a:extLst>
              <a:ext uri="{FF2B5EF4-FFF2-40B4-BE49-F238E27FC236}">
                <a16:creationId xmlns:a16="http://schemas.microsoft.com/office/drawing/2014/main" id="{80684315-69F9-4FF0-AD04-BE91D4054BC0}"/>
              </a:ext>
            </a:extLst>
          </p:cNvPr>
          <p:cNvSpPr/>
          <p:nvPr/>
        </p:nvSpPr>
        <p:spPr>
          <a:xfrm>
            <a:off x="6521118" y="4731690"/>
            <a:ext cx="2691244" cy="19331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schemeClr val="tx1"/>
                </a:solidFill>
                <a:latin typeface="Meiryo UI" panose="020B0604030504040204" pitchFamily="50" charset="-128"/>
                <a:ea typeface="Meiryo UI" panose="020B0604030504040204" pitchFamily="50" charset="-128"/>
              </a:rPr>
              <a:t>回遊性のイベントなので</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室内での密閉はありません。</a:t>
            </a:r>
          </a:p>
        </p:txBody>
      </p:sp>
      <p:sp>
        <p:nvSpPr>
          <p:cNvPr id="30" name="正方形/長方形 29">
            <a:extLst>
              <a:ext uri="{FF2B5EF4-FFF2-40B4-BE49-F238E27FC236}">
                <a16:creationId xmlns:a16="http://schemas.microsoft.com/office/drawing/2014/main" id="{ED49242C-F27F-489B-8AC4-8E5DEE6EA45B}"/>
              </a:ext>
            </a:extLst>
          </p:cNvPr>
          <p:cNvSpPr/>
          <p:nvPr/>
        </p:nvSpPr>
        <p:spPr>
          <a:xfrm>
            <a:off x="6520468" y="2156880"/>
            <a:ext cx="2684997" cy="200136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kumimoji="1" lang="ja-JP" altLang="en-US" sz="2400" b="1" dirty="0">
                <a:latin typeface="Meiryo UI" panose="020B0604030504040204" pitchFamily="50" charset="-128"/>
                <a:ea typeface="Meiryo UI" panose="020B0604030504040204" pitchFamily="50" charset="-128"/>
              </a:rPr>
              <a:t>密閉</a:t>
            </a:r>
          </a:p>
        </p:txBody>
      </p:sp>
      <p:sp>
        <p:nvSpPr>
          <p:cNvPr id="31" name="正方形/長方形 30">
            <a:extLst>
              <a:ext uri="{FF2B5EF4-FFF2-40B4-BE49-F238E27FC236}">
                <a16:creationId xmlns:a16="http://schemas.microsoft.com/office/drawing/2014/main" id="{DAA1564D-6083-4262-9874-0044D9FA0B97}"/>
              </a:ext>
            </a:extLst>
          </p:cNvPr>
          <p:cNvSpPr/>
          <p:nvPr/>
        </p:nvSpPr>
        <p:spPr>
          <a:xfrm>
            <a:off x="3667746" y="4746619"/>
            <a:ext cx="2664296" cy="19349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schemeClr val="tx1"/>
                </a:solidFill>
                <a:latin typeface="Meiryo UI" panose="020B0604030504040204" pitchFamily="50" charset="-128"/>
                <a:ea typeface="Meiryo UI" panose="020B0604030504040204" pitchFamily="50" charset="-128"/>
              </a:rPr>
              <a:t>スタンプを押すために並ぶことはありません。</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97F6C288-B0FF-4A5A-9BBF-023ECE5D8B66}"/>
              </a:ext>
            </a:extLst>
          </p:cNvPr>
          <p:cNvSpPr/>
          <p:nvPr/>
        </p:nvSpPr>
        <p:spPr>
          <a:xfrm>
            <a:off x="3657196" y="2156880"/>
            <a:ext cx="2691244" cy="199529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kumimoji="1" lang="ja-JP" altLang="en-US" sz="2400" b="1" dirty="0">
                <a:latin typeface="Meiryo UI" panose="020B0604030504040204" pitchFamily="50" charset="-128"/>
                <a:ea typeface="Meiryo UI" panose="020B0604030504040204" pitchFamily="50" charset="-128"/>
              </a:rPr>
              <a:t>密集</a:t>
            </a:r>
          </a:p>
        </p:txBody>
      </p:sp>
      <p:sp>
        <p:nvSpPr>
          <p:cNvPr id="33" name="正方形/長方形 32">
            <a:extLst>
              <a:ext uri="{FF2B5EF4-FFF2-40B4-BE49-F238E27FC236}">
                <a16:creationId xmlns:a16="http://schemas.microsoft.com/office/drawing/2014/main" id="{589D88BE-CEF0-4760-AC50-FF7B3DB4D50A}"/>
              </a:ext>
            </a:extLst>
          </p:cNvPr>
          <p:cNvSpPr/>
          <p:nvPr/>
        </p:nvSpPr>
        <p:spPr>
          <a:xfrm>
            <a:off x="787426" y="4752681"/>
            <a:ext cx="2691244" cy="192974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r>
              <a:rPr lang="ja-JP" altLang="en-US" dirty="0">
                <a:solidFill>
                  <a:schemeClr val="tx1"/>
                </a:solidFill>
                <a:latin typeface="Meiryo UI" panose="020B0604030504040204" pitchFamily="50" charset="-128"/>
                <a:ea typeface="Meiryo UI" panose="020B0604030504040204" pitchFamily="50" charset="-128"/>
              </a:rPr>
              <a:t>自分のスマホでスタンプするので非接触で出来ます。</a:t>
            </a:r>
          </a:p>
        </p:txBody>
      </p:sp>
      <p:sp>
        <p:nvSpPr>
          <p:cNvPr id="34" name="正方形/長方形 33">
            <a:extLst>
              <a:ext uri="{FF2B5EF4-FFF2-40B4-BE49-F238E27FC236}">
                <a16:creationId xmlns:a16="http://schemas.microsoft.com/office/drawing/2014/main" id="{159487DA-E6D4-4979-A7A7-2FB8AB6A3F8B}"/>
              </a:ext>
            </a:extLst>
          </p:cNvPr>
          <p:cNvSpPr/>
          <p:nvPr/>
        </p:nvSpPr>
        <p:spPr>
          <a:xfrm>
            <a:off x="798860" y="2172764"/>
            <a:ext cx="2691244" cy="198548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ja-JP" altLang="en-US" sz="2400" b="1" dirty="0">
                <a:latin typeface="Meiryo UI" panose="020B0604030504040204" pitchFamily="50" charset="-128"/>
                <a:ea typeface="Meiryo UI" panose="020B0604030504040204" pitchFamily="50" charset="-128"/>
              </a:rPr>
              <a:t>密接</a:t>
            </a:r>
            <a:endParaRPr kumimoji="1" lang="ja-JP" altLang="en-US" sz="2400" b="1" dirty="0">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EAAD35D6-84A9-4655-9B59-E67D9B201BCD}"/>
              </a:ext>
            </a:extLst>
          </p:cNvPr>
          <p:cNvPicPr>
            <a:picLocks noChangeAspect="1"/>
          </p:cNvPicPr>
          <p:nvPr/>
        </p:nvPicPr>
        <p:blipFill>
          <a:blip r:embed="rId2"/>
          <a:stretch>
            <a:fillRect/>
          </a:stretch>
        </p:blipFill>
        <p:spPr>
          <a:xfrm>
            <a:off x="4459834" y="5458287"/>
            <a:ext cx="1055641" cy="1199071"/>
          </a:xfrm>
          <a:prstGeom prst="rect">
            <a:avLst/>
          </a:prstGeom>
          <a:effectLst>
            <a:outerShdw blurRad="254000" dist="38100" dir="2700000" algn="tl" rotWithShape="0">
              <a:prstClr val="black">
                <a:alpha val="40000"/>
              </a:prstClr>
            </a:outerShdw>
          </a:effectLst>
        </p:spPr>
      </p:pic>
      <p:pic>
        <p:nvPicPr>
          <p:cNvPr id="36" name="図 35" descr="人形, おもちゃ, 時計, 部屋 が含まれている画像&#10;&#10;自動的に生成された説明">
            <a:extLst>
              <a:ext uri="{FF2B5EF4-FFF2-40B4-BE49-F238E27FC236}">
                <a16:creationId xmlns:a16="http://schemas.microsoft.com/office/drawing/2014/main" id="{630A5F39-BFE0-4C49-997C-1D482A13AA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2335" y="2444912"/>
            <a:ext cx="2105586" cy="1579190"/>
          </a:xfrm>
          <a:prstGeom prst="rect">
            <a:avLst/>
          </a:prstGeom>
        </p:spPr>
      </p:pic>
      <p:pic>
        <p:nvPicPr>
          <p:cNvPr id="37" name="図 36" descr="テキスト, 名刺 が含まれている画像&#10;&#10;自動的に生成された説明">
            <a:extLst>
              <a:ext uri="{FF2B5EF4-FFF2-40B4-BE49-F238E27FC236}">
                <a16:creationId xmlns:a16="http://schemas.microsoft.com/office/drawing/2014/main" id="{A97D59DA-2B26-4A4C-81A6-0C4BE419C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8386" y="2910856"/>
            <a:ext cx="1196752" cy="1196752"/>
          </a:xfrm>
          <a:prstGeom prst="rect">
            <a:avLst/>
          </a:prstGeom>
        </p:spPr>
      </p:pic>
      <p:pic>
        <p:nvPicPr>
          <p:cNvPr id="38" name="図 37" descr="記号, 時計, 民衆 が含まれている画像&#10;&#10;自動的に生成された説明">
            <a:extLst>
              <a:ext uri="{FF2B5EF4-FFF2-40B4-BE49-F238E27FC236}">
                <a16:creationId xmlns:a16="http://schemas.microsoft.com/office/drawing/2014/main" id="{8C98CAB9-40F2-4E7B-8D2F-12B41720C5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2538" y="3066214"/>
            <a:ext cx="975464" cy="734311"/>
          </a:xfrm>
          <a:prstGeom prst="rect">
            <a:avLst/>
          </a:prstGeom>
        </p:spPr>
      </p:pic>
      <p:pic>
        <p:nvPicPr>
          <p:cNvPr id="39" name="図 38">
            <a:extLst>
              <a:ext uri="{FF2B5EF4-FFF2-40B4-BE49-F238E27FC236}">
                <a16:creationId xmlns:a16="http://schemas.microsoft.com/office/drawing/2014/main" id="{1044AB34-BF55-4C26-AD4D-1D22FC7BD3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391" y="2534509"/>
            <a:ext cx="1685935" cy="1699642"/>
          </a:xfrm>
          <a:prstGeom prst="rect">
            <a:avLst/>
          </a:prstGeom>
        </p:spPr>
      </p:pic>
      <p:pic>
        <p:nvPicPr>
          <p:cNvPr id="40" name="図 39" descr="記号, 時計, 民衆 が含まれている画像&#10;&#10;自動的に生成された説明">
            <a:extLst>
              <a:ext uri="{FF2B5EF4-FFF2-40B4-BE49-F238E27FC236}">
                <a16:creationId xmlns:a16="http://schemas.microsoft.com/office/drawing/2014/main" id="{4DC906A7-BA16-4072-A2F3-B0C399EE08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8358" y="2599520"/>
            <a:ext cx="1387730" cy="1044657"/>
          </a:xfrm>
          <a:prstGeom prst="rect">
            <a:avLst/>
          </a:prstGeom>
        </p:spPr>
      </p:pic>
      <p:pic>
        <p:nvPicPr>
          <p:cNvPr id="41" name="図 11">
            <a:extLst>
              <a:ext uri="{FF2B5EF4-FFF2-40B4-BE49-F238E27FC236}">
                <a16:creationId xmlns:a16="http://schemas.microsoft.com/office/drawing/2014/main" id="{E9B9D1F5-3009-4249-9ACC-D6257F9AC173}"/>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1492555" y="5363849"/>
            <a:ext cx="1372520" cy="131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四角形: 角を丸くする 41">
            <a:extLst>
              <a:ext uri="{FF2B5EF4-FFF2-40B4-BE49-F238E27FC236}">
                <a16:creationId xmlns:a16="http://schemas.microsoft.com/office/drawing/2014/main" id="{ABBF4850-2547-42B3-BE7F-52423F55D195}"/>
              </a:ext>
            </a:extLst>
          </p:cNvPr>
          <p:cNvSpPr/>
          <p:nvPr/>
        </p:nvSpPr>
        <p:spPr>
          <a:xfrm>
            <a:off x="643208" y="4306159"/>
            <a:ext cx="1080322" cy="3600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メリット①</a:t>
            </a:r>
          </a:p>
        </p:txBody>
      </p:sp>
      <p:sp>
        <p:nvSpPr>
          <p:cNvPr id="43" name="矢印: 下 42">
            <a:extLst>
              <a:ext uri="{FF2B5EF4-FFF2-40B4-BE49-F238E27FC236}">
                <a16:creationId xmlns:a16="http://schemas.microsoft.com/office/drawing/2014/main" id="{786B2027-42EF-4DE3-8B39-714F9E956EBB}"/>
              </a:ext>
            </a:extLst>
          </p:cNvPr>
          <p:cNvSpPr/>
          <p:nvPr/>
        </p:nvSpPr>
        <p:spPr>
          <a:xfrm>
            <a:off x="7556178" y="4234151"/>
            <a:ext cx="576064" cy="504056"/>
          </a:xfrm>
          <a:prstGeom prst="downArrow">
            <a:avLst>
              <a:gd name="adj1" fmla="val 50000"/>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下 43">
            <a:extLst>
              <a:ext uri="{FF2B5EF4-FFF2-40B4-BE49-F238E27FC236}">
                <a16:creationId xmlns:a16="http://schemas.microsoft.com/office/drawing/2014/main" id="{C17E9B16-D85F-4429-A36A-D4CAFDC04413}"/>
              </a:ext>
            </a:extLst>
          </p:cNvPr>
          <p:cNvSpPr/>
          <p:nvPr/>
        </p:nvSpPr>
        <p:spPr>
          <a:xfrm>
            <a:off x="4747866" y="4234151"/>
            <a:ext cx="576064" cy="504056"/>
          </a:xfrm>
          <a:prstGeom prst="downArrow">
            <a:avLst>
              <a:gd name="adj1" fmla="val 50000"/>
              <a:gd name="adj2"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19DD70D2-BB01-4AD4-825E-E5FA40E36955}"/>
              </a:ext>
            </a:extLst>
          </p:cNvPr>
          <p:cNvSpPr/>
          <p:nvPr/>
        </p:nvSpPr>
        <p:spPr>
          <a:xfrm>
            <a:off x="3523730" y="4306159"/>
            <a:ext cx="1080322" cy="3600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メリット②</a:t>
            </a:r>
          </a:p>
        </p:txBody>
      </p:sp>
      <p:sp>
        <p:nvSpPr>
          <p:cNvPr id="46" name="四角形: 角を丸くする 45">
            <a:extLst>
              <a:ext uri="{FF2B5EF4-FFF2-40B4-BE49-F238E27FC236}">
                <a16:creationId xmlns:a16="http://schemas.microsoft.com/office/drawing/2014/main" id="{5A936045-6F7D-4CD2-A9E1-DD0F84E63D41}"/>
              </a:ext>
            </a:extLst>
          </p:cNvPr>
          <p:cNvSpPr/>
          <p:nvPr/>
        </p:nvSpPr>
        <p:spPr>
          <a:xfrm>
            <a:off x="6332042" y="4306159"/>
            <a:ext cx="1080322" cy="3600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メリット③</a:t>
            </a:r>
          </a:p>
        </p:txBody>
      </p:sp>
      <p:pic>
        <p:nvPicPr>
          <p:cNvPr id="47" name="図 46" descr="挿絵 が含まれている画像&#10;&#10;自動的に生成された説明">
            <a:extLst>
              <a:ext uri="{FF2B5EF4-FFF2-40B4-BE49-F238E27FC236}">
                <a16:creationId xmlns:a16="http://schemas.microsoft.com/office/drawing/2014/main" id="{5CFF50D3-D2FE-430A-AECD-6A87363661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40154" y="5458287"/>
            <a:ext cx="1029004" cy="1118482"/>
          </a:xfrm>
          <a:prstGeom prst="rect">
            <a:avLst/>
          </a:prstGeom>
        </p:spPr>
      </p:pic>
      <p:pic>
        <p:nvPicPr>
          <p:cNvPr id="48" name="図 47" descr="時計, 挿絵 が含まれている画像&#10;&#10;自動的に生成された説明">
            <a:extLst>
              <a:ext uri="{FF2B5EF4-FFF2-40B4-BE49-F238E27FC236}">
                <a16:creationId xmlns:a16="http://schemas.microsoft.com/office/drawing/2014/main" id="{D8DEFE85-D07F-484F-A41F-4DD234AB8C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68146" y="2721983"/>
            <a:ext cx="1239349" cy="1239349"/>
          </a:xfrm>
          <a:prstGeom prst="rect">
            <a:avLst/>
          </a:prstGeom>
        </p:spPr>
      </p:pic>
      <p:sp>
        <p:nvSpPr>
          <p:cNvPr id="2" name="タイトル 1">
            <a:extLst>
              <a:ext uri="{FF2B5EF4-FFF2-40B4-BE49-F238E27FC236}">
                <a16:creationId xmlns:a16="http://schemas.microsoft.com/office/drawing/2014/main" id="{B234F477-09BB-4EC4-844D-DA3155C98C79}"/>
              </a:ext>
            </a:extLst>
          </p:cNvPr>
          <p:cNvSpPr>
            <a:spLocks noGrp="1"/>
          </p:cNvSpPr>
          <p:nvPr>
            <p:ph type="title"/>
          </p:nvPr>
        </p:nvSpPr>
        <p:spPr/>
        <p:txBody>
          <a:bodyPr>
            <a:normAutofit/>
          </a:bodyPr>
          <a:lstStyle/>
          <a:p>
            <a:r>
              <a:rPr lang="ja-JP" altLang="en-US" sz="3200" dirty="0"/>
              <a:t>デジタルスタンプラリーで３密回避</a:t>
            </a:r>
            <a:endParaRPr kumimoji="1" lang="ja-JP" altLang="en-US" sz="3200" dirty="0"/>
          </a:p>
        </p:txBody>
      </p:sp>
      <p:sp>
        <p:nvSpPr>
          <p:cNvPr id="3" name="コンテンツ プレースホルダー 2">
            <a:extLst>
              <a:ext uri="{FF2B5EF4-FFF2-40B4-BE49-F238E27FC236}">
                <a16:creationId xmlns:a16="http://schemas.microsoft.com/office/drawing/2014/main" id="{004C93CD-739D-4AFB-83F2-7B4114CFF0A5}"/>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24745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9E081-8684-4672-97EB-109BF0EAE09F}"/>
              </a:ext>
            </a:extLst>
          </p:cNvPr>
          <p:cNvSpPr>
            <a:spLocks noGrp="1"/>
          </p:cNvSpPr>
          <p:nvPr>
            <p:ph type="title"/>
          </p:nvPr>
        </p:nvSpPr>
        <p:spPr/>
        <p:txBody>
          <a:bodyPr/>
          <a:lstStyle/>
          <a:p>
            <a:r>
              <a:rPr lang="ja-JP" altLang="en-US" dirty="0"/>
              <a:t>デジタルスタンプラリーの流れ</a:t>
            </a:r>
            <a:endParaRPr kumimoji="1" lang="ja-JP" altLang="en-US" dirty="0"/>
          </a:p>
        </p:txBody>
      </p:sp>
      <p:sp>
        <p:nvSpPr>
          <p:cNvPr id="3" name="正方形/長方形 2">
            <a:extLst>
              <a:ext uri="{FF2B5EF4-FFF2-40B4-BE49-F238E27FC236}">
                <a16:creationId xmlns:a16="http://schemas.microsoft.com/office/drawing/2014/main" id="{511967D6-9A7B-491E-90CC-778894E9020A}"/>
              </a:ext>
            </a:extLst>
          </p:cNvPr>
          <p:cNvSpPr/>
          <p:nvPr/>
        </p:nvSpPr>
        <p:spPr>
          <a:xfrm>
            <a:off x="6371915" y="5096631"/>
            <a:ext cx="1362077" cy="17031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EE76D21-A509-4CCA-A5AF-809AF7E98A77}"/>
              </a:ext>
            </a:extLst>
          </p:cNvPr>
          <p:cNvSpPr txBox="1"/>
          <p:nvPr/>
        </p:nvSpPr>
        <p:spPr bwMode="auto">
          <a:xfrm>
            <a:off x="607536" y="1162341"/>
            <a:ext cx="8713446" cy="1008560"/>
          </a:xfrm>
          <a:prstGeom prst="rect">
            <a:avLst/>
          </a:prstGeom>
          <a:noFill/>
          <a:ln>
            <a:miter lim="800000"/>
            <a:headEnd/>
            <a:tailEnd/>
          </a:ln>
        </p:spPr>
        <p:txBody>
          <a:bodyPr vert="horz" wrap="square" lIns="84406" tIns="42203" rIns="84406" bIns="42203" numCol="1" rtlCol="0" anchorCtr="0" compatLnSpc="1">
            <a:prstTxWarp prst="textNoShape">
              <a:avLst/>
            </a:prstTxWarp>
            <a:spAutoFit/>
          </a:bodyPr>
          <a:lstStyle/>
          <a:p>
            <a:pPr defTabSz="422041" eaLnBrk="1" hangingPunct="1"/>
            <a:r>
              <a:rPr lang="ja-JP" altLang="en-US" sz="2000" dirty="0">
                <a:latin typeface="Meiryo UI" panose="020B0604030504040204" pitchFamily="50" charset="-128"/>
                <a:ea typeface="Meiryo UI" panose="020B0604030504040204" pitchFamily="50" charset="-128"/>
                <a:cs typeface="ＭＳ Ｐゴシック" charset="0"/>
              </a:rPr>
              <a:t>会場内を回遊してスタンプ集めをしていただきます。</a:t>
            </a:r>
            <a:endParaRPr lang="en-US" altLang="ja-JP" sz="2000" dirty="0">
              <a:latin typeface="Meiryo UI" panose="020B0604030504040204" pitchFamily="50" charset="-128"/>
              <a:ea typeface="Meiryo UI" panose="020B0604030504040204" pitchFamily="50" charset="-128"/>
              <a:cs typeface="ＭＳ Ｐゴシック" charset="0"/>
            </a:endParaRPr>
          </a:p>
          <a:p>
            <a:pPr defTabSz="422041" eaLnBrk="1" hangingPunct="1"/>
            <a:r>
              <a:rPr lang="ja-JP" altLang="en-US" sz="2000" dirty="0">
                <a:latin typeface="Meiryo UI" panose="020B0604030504040204" pitchFamily="50" charset="-128"/>
                <a:ea typeface="Meiryo UI" panose="020B0604030504040204" pitchFamily="50" charset="-128"/>
                <a:cs typeface="ＭＳ Ｐゴシック" charset="0"/>
              </a:rPr>
              <a:t>スマートフォンのアプリ（</a:t>
            </a:r>
            <a:r>
              <a:rPr lang="en-US" altLang="ja-JP" sz="2000" dirty="0">
                <a:latin typeface="Meiryo UI" panose="020B0604030504040204" pitchFamily="50" charset="-128"/>
                <a:ea typeface="Meiryo UI" panose="020B0604030504040204" pitchFamily="50" charset="-128"/>
                <a:cs typeface="ＭＳ Ｐゴシック" charset="0"/>
              </a:rPr>
              <a:t>CP</a:t>
            </a:r>
            <a:r>
              <a:rPr lang="ja-JP" altLang="en-US" sz="2000" dirty="0">
                <a:latin typeface="Meiryo UI" panose="020B0604030504040204" pitchFamily="50" charset="-128"/>
                <a:ea typeface="Meiryo UI" panose="020B0604030504040204" pitchFamily="50" charset="-128"/>
                <a:cs typeface="ＭＳ Ｐゴシック" charset="0"/>
              </a:rPr>
              <a:t> </a:t>
            </a:r>
            <a:r>
              <a:rPr lang="en-US" altLang="ja-JP" sz="2000" dirty="0">
                <a:latin typeface="Meiryo UI" panose="020B0604030504040204" pitchFamily="50" charset="-128"/>
                <a:ea typeface="Meiryo UI" panose="020B0604030504040204" pitchFamily="50" charset="-128"/>
                <a:cs typeface="ＭＳ Ｐゴシック" charset="0"/>
              </a:rPr>
              <a:t>Clicker</a:t>
            </a:r>
            <a:r>
              <a:rPr lang="ja-JP" altLang="en-US" sz="2000" dirty="0">
                <a:latin typeface="Meiryo UI" panose="020B0604030504040204" pitchFamily="50" charset="-128"/>
                <a:ea typeface="Meiryo UI" panose="020B0604030504040204" pitchFamily="50" charset="-128"/>
                <a:cs typeface="ＭＳ Ｐゴシック" charset="0"/>
              </a:rPr>
              <a:t>）を起動し、</a:t>
            </a:r>
            <a:endParaRPr lang="en-US" altLang="ja-JP" sz="2000" dirty="0">
              <a:latin typeface="Meiryo UI" panose="020B0604030504040204" pitchFamily="50" charset="-128"/>
              <a:ea typeface="Meiryo UI" panose="020B0604030504040204" pitchFamily="50" charset="-128"/>
              <a:cs typeface="ＭＳ Ｐゴシック" charset="0"/>
            </a:endParaRPr>
          </a:p>
          <a:p>
            <a:pPr defTabSz="422041" eaLnBrk="1" hangingPunct="1"/>
            <a:r>
              <a:rPr lang="ja-JP" altLang="en-US" sz="2000" dirty="0">
                <a:latin typeface="Meiryo UI" panose="020B0604030504040204" pitchFamily="50" charset="-128"/>
                <a:ea typeface="Meiryo UI" panose="020B0604030504040204" pitchFamily="50" charset="-128"/>
                <a:cs typeface="ＭＳ Ｐゴシック" charset="0"/>
              </a:rPr>
              <a:t>マーカーとなるポスターにかざすことでスタンプがたまります。</a:t>
            </a:r>
            <a:endParaRPr lang="ja-JP" altLang="en-US" sz="1200" dirty="0">
              <a:latin typeface="Meiryo UI" panose="020B0604030504040204" pitchFamily="50" charset="-128"/>
              <a:ea typeface="Meiryo UI" panose="020B0604030504040204" pitchFamily="50" charset="-128"/>
              <a:cs typeface="ＭＳ Ｐゴシック" charset="0"/>
            </a:endParaRPr>
          </a:p>
        </p:txBody>
      </p:sp>
      <p:pic>
        <p:nvPicPr>
          <p:cNvPr id="5" name="図 8">
            <a:extLst>
              <a:ext uri="{FF2B5EF4-FFF2-40B4-BE49-F238E27FC236}">
                <a16:creationId xmlns:a16="http://schemas.microsoft.com/office/drawing/2014/main" id="{50B55C4E-B056-49AD-B855-6C02FECAC07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9360" y="3269664"/>
            <a:ext cx="1361303" cy="104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四角形吹き出し 75">
            <a:extLst>
              <a:ext uri="{FF2B5EF4-FFF2-40B4-BE49-F238E27FC236}">
                <a16:creationId xmlns:a16="http://schemas.microsoft.com/office/drawing/2014/main" id="{522A62E5-F07A-4B3F-86ED-BD7D8F8EEFFA}"/>
              </a:ext>
            </a:extLst>
          </p:cNvPr>
          <p:cNvSpPr/>
          <p:nvPr/>
        </p:nvSpPr>
        <p:spPr>
          <a:xfrm>
            <a:off x="1407746" y="2529295"/>
            <a:ext cx="1141641" cy="1126196"/>
          </a:xfrm>
          <a:prstGeom prst="wedgeRectCallout">
            <a:avLst>
              <a:gd name="adj1" fmla="val -55674"/>
              <a:gd name="adj2" fmla="val 63950"/>
            </a:avLst>
          </a:prstGeom>
          <a:solidFill>
            <a:schemeClr val="bg1">
              <a:lumMod val="95000"/>
              <a:alpha val="7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108">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0">
            <a:extLst>
              <a:ext uri="{FF2B5EF4-FFF2-40B4-BE49-F238E27FC236}">
                <a16:creationId xmlns:a16="http://schemas.microsoft.com/office/drawing/2014/main" id="{506A3A64-C986-490D-8F7F-60138CD9369D}"/>
              </a:ext>
            </a:extLst>
          </p:cNvPr>
          <p:cNvSpPr/>
          <p:nvPr/>
        </p:nvSpPr>
        <p:spPr>
          <a:xfrm>
            <a:off x="2656803" y="3145479"/>
            <a:ext cx="398823" cy="497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endParaRPr lang="ja-JP" altLang="en-US" sz="18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右矢印 81">
            <a:extLst>
              <a:ext uri="{FF2B5EF4-FFF2-40B4-BE49-F238E27FC236}">
                <a16:creationId xmlns:a16="http://schemas.microsoft.com/office/drawing/2014/main" id="{6A4CF62A-8353-4E39-B040-6CA92B61A091}"/>
              </a:ext>
            </a:extLst>
          </p:cNvPr>
          <p:cNvSpPr/>
          <p:nvPr/>
        </p:nvSpPr>
        <p:spPr>
          <a:xfrm>
            <a:off x="5004388" y="3123647"/>
            <a:ext cx="398823" cy="497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endParaRPr lang="ja-JP" altLang="en-US" sz="18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矢印 82">
            <a:extLst>
              <a:ext uri="{FF2B5EF4-FFF2-40B4-BE49-F238E27FC236}">
                <a16:creationId xmlns:a16="http://schemas.microsoft.com/office/drawing/2014/main" id="{5CC61842-E082-4B7A-8760-9F18E7926E89}"/>
              </a:ext>
            </a:extLst>
          </p:cNvPr>
          <p:cNvSpPr/>
          <p:nvPr/>
        </p:nvSpPr>
        <p:spPr>
          <a:xfrm rot="5231784">
            <a:off x="6832935" y="4459573"/>
            <a:ext cx="398823" cy="500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endParaRPr lang="ja-JP" altLang="en-US" sz="18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a:extLst>
              <a:ext uri="{FF2B5EF4-FFF2-40B4-BE49-F238E27FC236}">
                <a16:creationId xmlns:a16="http://schemas.microsoft.com/office/drawing/2014/main" id="{4B8A2AF5-E76C-4977-9E95-C0F77925307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38422" y="5526996"/>
            <a:ext cx="1653348" cy="127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4">
            <a:extLst>
              <a:ext uri="{FF2B5EF4-FFF2-40B4-BE49-F238E27FC236}">
                <a16:creationId xmlns:a16="http://schemas.microsoft.com/office/drawing/2014/main" id="{F06F8548-BEF0-4FFE-976C-7DF760A8A822}"/>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rot="20509532">
            <a:off x="3256125" y="5214261"/>
            <a:ext cx="1706961" cy="95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D916CED3-3897-4A6F-9D39-9E3FB77C40C8}"/>
              </a:ext>
            </a:extLst>
          </p:cNvPr>
          <p:cNvSpPr txBox="1"/>
          <p:nvPr/>
        </p:nvSpPr>
        <p:spPr bwMode="auto">
          <a:xfrm>
            <a:off x="1540833" y="4381797"/>
            <a:ext cx="1141641" cy="269896"/>
          </a:xfrm>
          <a:prstGeom prst="rect">
            <a:avLst/>
          </a:prstGeom>
          <a:noFill/>
          <a:ln>
            <a:miter lim="800000"/>
            <a:headEnd/>
            <a:tailEnd/>
          </a:ln>
        </p:spPr>
        <p:txBody>
          <a:bodyPr vert="horz" wrap="square" lIns="84406" tIns="42203" rIns="84406" bIns="42203" numCol="1" rtlCol="0" anchorCtr="0" compatLnSpc="1">
            <a:prstTxWarp prst="textNoShape">
              <a:avLst/>
            </a:prstTxWarp>
            <a:spAutoFit/>
          </a:bodyPr>
          <a:lstStyle/>
          <a:p>
            <a:pPr defTabSz="422041" eaLnBrk="1" hangingPunct="1"/>
            <a:r>
              <a:rPr lang="ja-JP" altLang="en-US" sz="1200" dirty="0">
                <a:latin typeface="Meiryo UI" panose="020B0604030504040204" pitchFamily="50" charset="-128"/>
                <a:ea typeface="Meiryo UI" panose="020B0604030504040204" pitchFamily="50" charset="-128"/>
                <a:cs typeface="ＭＳ Ｐゴシック" charset="0"/>
              </a:rPr>
              <a:t>アプリ起動</a:t>
            </a:r>
            <a:endParaRPr lang="en-US" altLang="ja-JP" sz="1200" dirty="0">
              <a:latin typeface="Meiryo UI" panose="020B0604030504040204" pitchFamily="50" charset="-128"/>
              <a:ea typeface="Meiryo UI" panose="020B0604030504040204" pitchFamily="50" charset="-128"/>
              <a:cs typeface="ＭＳ Ｐゴシック" charset="0"/>
            </a:endParaRPr>
          </a:p>
        </p:txBody>
      </p:sp>
      <p:sp>
        <p:nvSpPr>
          <p:cNvPr id="15" name="テキスト ボックス 14">
            <a:extLst>
              <a:ext uri="{FF2B5EF4-FFF2-40B4-BE49-F238E27FC236}">
                <a16:creationId xmlns:a16="http://schemas.microsoft.com/office/drawing/2014/main" id="{EEAA09D1-F2F8-4E1A-ADD0-5AB4D3E06055}"/>
              </a:ext>
            </a:extLst>
          </p:cNvPr>
          <p:cNvSpPr txBox="1"/>
          <p:nvPr/>
        </p:nvSpPr>
        <p:spPr bwMode="auto">
          <a:xfrm>
            <a:off x="3346093" y="4266167"/>
            <a:ext cx="1318432" cy="639228"/>
          </a:xfrm>
          <a:prstGeom prst="rect">
            <a:avLst/>
          </a:prstGeom>
          <a:noFill/>
          <a:ln>
            <a:miter lim="800000"/>
            <a:headEnd/>
            <a:tailEnd/>
          </a:ln>
        </p:spPr>
        <p:txBody>
          <a:bodyPr vert="horz" wrap="square" lIns="84406" tIns="42203" rIns="84406" bIns="42203" numCol="1" rtlCol="0" anchorCtr="0" compatLnSpc="1">
            <a:prstTxWarp prst="textNoShape">
              <a:avLst/>
            </a:prstTxWarp>
            <a:spAutoFit/>
          </a:bodyPr>
          <a:lstStyle/>
          <a:p>
            <a:pPr defTabSz="422041" eaLnBrk="1" hangingPunct="1"/>
            <a:r>
              <a:rPr lang="ja-JP" altLang="en-US" sz="1200" dirty="0">
                <a:latin typeface="Meiryo UI" panose="020B0604030504040204" pitchFamily="50" charset="-128"/>
                <a:ea typeface="Meiryo UI" panose="020B0604030504040204" pitchFamily="50" charset="-128"/>
                <a:cs typeface="ＭＳ Ｐゴシック" charset="0"/>
              </a:rPr>
              <a:t>マーカー（スタンプポイント）を探して会場内を回遊</a:t>
            </a:r>
            <a:endParaRPr lang="en-US" altLang="ja-JP" sz="1200" dirty="0">
              <a:latin typeface="Meiryo UI" panose="020B0604030504040204" pitchFamily="50" charset="-128"/>
              <a:ea typeface="Meiryo UI" panose="020B0604030504040204" pitchFamily="50" charset="-128"/>
              <a:cs typeface="ＭＳ Ｐゴシック" charset="0"/>
            </a:endParaRPr>
          </a:p>
        </p:txBody>
      </p:sp>
      <p:sp>
        <p:nvSpPr>
          <p:cNvPr id="16" name="テキスト ボックス 15">
            <a:extLst>
              <a:ext uri="{FF2B5EF4-FFF2-40B4-BE49-F238E27FC236}">
                <a16:creationId xmlns:a16="http://schemas.microsoft.com/office/drawing/2014/main" id="{42811A92-4378-45C8-A201-FCD383A8E839}"/>
              </a:ext>
            </a:extLst>
          </p:cNvPr>
          <p:cNvSpPr txBox="1"/>
          <p:nvPr/>
        </p:nvSpPr>
        <p:spPr bwMode="auto">
          <a:xfrm>
            <a:off x="5799866" y="4136203"/>
            <a:ext cx="1229017" cy="454562"/>
          </a:xfrm>
          <a:prstGeom prst="rect">
            <a:avLst/>
          </a:prstGeom>
          <a:noFill/>
          <a:ln>
            <a:miter lim="800000"/>
            <a:headEnd/>
            <a:tailEnd/>
          </a:ln>
        </p:spPr>
        <p:txBody>
          <a:bodyPr vert="horz" wrap="square" lIns="84406" tIns="42203" rIns="84406" bIns="42203" numCol="1" rtlCol="0" anchorCtr="0" compatLnSpc="1">
            <a:prstTxWarp prst="textNoShape">
              <a:avLst/>
            </a:prstTxWarp>
            <a:spAutoFit/>
          </a:bodyPr>
          <a:lstStyle/>
          <a:p>
            <a:pPr defTabSz="422041" eaLnBrk="1" hangingPunct="1"/>
            <a:r>
              <a:rPr lang="ja-JP" altLang="en-US" sz="1200" dirty="0">
                <a:latin typeface="Meiryo UI" panose="020B0604030504040204" pitchFamily="50" charset="-128"/>
                <a:ea typeface="Meiryo UI" panose="020B0604030504040204" pitchFamily="50" charset="-128"/>
                <a:cs typeface="ＭＳ Ｐゴシック" charset="0"/>
              </a:rPr>
              <a:t>規定数のスタンプを集めて</a:t>
            </a:r>
            <a:endParaRPr lang="en-US" altLang="ja-JP" sz="1200" dirty="0">
              <a:latin typeface="Meiryo UI" panose="020B0604030504040204" pitchFamily="50" charset="-128"/>
              <a:ea typeface="Meiryo UI" panose="020B0604030504040204" pitchFamily="50" charset="-128"/>
              <a:cs typeface="ＭＳ Ｐゴシック" charset="0"/>
            </a:endParaRPr>
          </a:p>
        </p:txBody>
      </p:sp>
      <p:sp>
        <p:nvSpPr>
          <p:cNvPr id="17" name="テキスト ボックス 16">
            <a:extLst>
              <a:ext uri="{FF2B5EF4-FFF2-40B4-BE49-F238E27FC236}">
                <a16:creationId xmlns:a16="http://schemas.microsoft.com/office/drawing/2014/main" id="{CC6EBC5D-0689-45FA-8FC6-755FC8262AE1}"/>
              </a:ext>
            </a:extLst>
          </p:cNvPr>
          <p:cNvSpPr txBox="1"/>
          <p:nvPr/>
        </p:nvSpPr>
        <p:spPr bwMode="auto">
          <a:xfrm>
            <a:off x="7802636" y="6378024"/>
            <a:ext cx="1029877" cy="454562"/>
          </a:xfrm>
          <a:prstGeom prst="rect">
            <a:avLst/>
          </a:prstGeom>
          <a:noFill/>
          <a:ln>
            <a:miter lim="800000"/>
            <a:headEnd/>
            <a:tailEnd/>
          </a:ln>
        </p:spPr>
        <p:txBody>
          <a:bodyPr vert="horz" wrap="square" lIns="84406" tIns="42203" rIns="84406" bIns="42203" numCol="1" rtlCol="0" anchorCtr="0" compatLnSpc="1">
            <a:prstTxWarp prst="textNoShape">
              <a:avLst/>
            </a:prstTxWarp>
            <a:spAutoFit/>
          </a:bodyPr>
          <a:lstStyle/>
          <a:p>
            <a:pPr defTabSz="422041" eaLnBrk="1" hangingPunct="1"/>
            <a:r>
              <a:rPr lang="ja-JP" altLang="en-US" sz="1200" dirty="0">
                <a:latin typeface="Meiryo UI" panose="020B0604030504040204" pitchFamily="50" charset="-128"/>
                <a:ea typeface="Meiryo UI" panose="020B0604030504040204" pitchFamily="50" charset="-128"/>
                <a:cs typeface="ＭＳ Ｐゴシック" charset="0"/>
              </a:rPr>
              <a:t>景品交換所に持っていくと</a:t>
            </a:r>
            <a:endParaRPr lang="en-US" altLang="ja-JP" sz="1200" dirty="0">
              <a:latin typeface="Meiryo UI" panose="020B0604030504040204" pitchFamily="50" charset="-128"/>
              <a:ea typeface="Meiryo UI" panose="020B0604030504040204" pitchFamily="50" charset="-128"/>
              <a:cs typeface="ＭＳ Ｐゴシック" charset="0"/>
            </a:endParaRPr>
          </a:p>
        </p:txBody>
      </p:sp>
      <p:pic>
        <p:nvPicPr>
          <p:cNvPr id="18" name="図 17">
            <a:extLst>
              <a:ext uri="{FF2B5EF4-FFF2-40B4-BE49-F238E27FC236}">
                <a16:creationId xmlns:a16="http://schemas.microsoft.com/office/drawing/2014/main" id="{AA7AABFB-DCE2-4B11-A098-493D09A62B8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12884" y="2624954"/>
            <a:ext cx="931363" cy="934877"/>
          </a:xfrm>
          <a:prstGeom prst="rect">
            <a:avLst/>
          </a:prstGeom>
        </p:spPr>
      </p:pic>
      <p:pic>
        <p:nvPicPr>
          <p:cNvPr id="19" name="図 18">
            <a:extLst>
              <a:ext uri="{FF2B5EF4-FFF2-40B4-BE49-F238E27FC236}">
                <a16:creationId xmlns:a16="http://schemas.microsoft.com/office/drawing/2014/main" id="{A6B1A6D4-6360-4332-B4E6-6C4489A0040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17801" y="5715748"/>
            <a:ext cx="474265" cy="413221"/>
          </a:xfrm>
          <a:prstGeom prst="rect">
            <a:avLst/>
          </a:prstGeom>
        </p:spPr>
      </p:pic>
      <p:sp>
        <p:nvSpPr>
          <p:cNvPr id="20" name="テキスト ボックス 19">
            <a:extLst>
              <a:ext uri="{FF2B5EF4-FFF2-40B4-BE49-F238E27FC236}">
                <a16:creationId xmlns:a16="http://schemas.microsoft.com/office/drawing/2014/main" id="{4DCEB93F-F687-4B34-A623-DDF56315FBFD}"/>
              </a:ext>
            </a:extLst>
          </p:cNvPr>
          <p:cNvSpPr txBox="1"/>
          <p:nvPr/>
        </p:nvSpPr>
        <p:spPr>
          <a:xfrm>
            <a:off x="6451763" y="5352341"/>
            <a:ext cx="1159428"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餃子引き換えクーポン</a:t>
            </a:r>
          </a:p>
        </p:txBody>
      </p:sp>
      <p:sp>
        <p:nvSpPr>
          <p:cNvPr id="21" name="正方形/長方形 20">
            <a:extLst>
              <a:ext uri="{FF2B5EF4-FFF2-40B4-BE49-F238E27FC236}">
                <a16:creationId xmlns:a16="http://schemas.microsoft.com/office/drawing/2014/main" id="{3C1AC75E-9AF1-4B73-93BD-810B5F2BCAF2}"/>
              </a:ext>
            </a:extLst>
          </p:cNvPr>
          <p:cNvSpPr/>
          <p:nvPr/>
        </p:nvSpPr>
        <p:spPr>
          <a:xfrm>
            <a:off x="6556559" y="6378024"/>
            <a:ext cx="1029877" cy="18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使用する</a:t>
            </a:r>
          </a:p>
        </p:txBody>
      </p:sp>
      <p:sp>
        <p:nvSpPr>
          <p:cNvPr id="22" name="右矢印 82">
            <a:extLst>
              <a:ext uri="{FF2B5EF4-FFF2-40B4-BE49-F238E27FC236}">
                <a16:creationId xmlns:a16="http://schemas.microsoft.com/office/drawing/2014/main" id="{BDFA6DF2-3A46-4DA4-B8C7-5034CCFA0D38}"/>
              </a:ext>
            </a:extLst>
          </p:cNvPr>
          <p:cNvSpPr/>
          <p:nvPr/>
        </p:nvSpPr>
        <p:spPr>
          <a:xfrm rot="10800000">
            <a:off x="5757879" y="5877510"/>
            <a:ext cx="398823" cy="500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endParaRPr lang="ja-JP" altLang="en-US" sz="18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吹き出し: 左矢印 22">
            <a:extLst>
              <a:ext uri="{FF2B5EF4-FFF2-40B4-BE49-F238E27FC236}">
                <a16:creationId xmlns:a16="http://schemas.microsoft.com/office/drawing/2014/main" id="{9D719D0D-B138-4F2D-AE66-C6A6719AF5A8}"/>
              </a:ext>
            </a:extLst>
          </p:cNvPr>
          <p:cNvSpPr/>
          <p:nvPr/>
        </p:nvSpPr>
        <p:spPr>
          <a:xfrm>
            <a:off x="7391850" y="3627935"/>
            <a:ext cx="1903135" cy="1828333"/>
          </a:xfrm>
          <a:prstGeom prst="leftArrowCallout">
            <a:avLst/>
          </a:prstGeom>
          <a:solidFill>
            <a:schemeClr val="bg1">
              <a:lumMod val="95000"/>
            </a:schemeClr>
          </a:soli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777F3717-FEC2-4536-9F89-71C212C045A7}"/>
              </a:ext>
            </a:extLst>
          </p:cNvPr>
          <p:cNvSpPr txBox="1"/>
          <p:nvPr/>
        </p:nvSpPr>
        <p:spPr bwMode="auto">
          <a:xfrm>
            <a:off x="8065968" y="3657520"/>
            <a:ext cx="1229017" cy="639228"/>
          </a:xfrm>
          <a:prstGeom prst="rect">
            <a:avLst/>
          </a:prstGeom>
          <a:noFill/>
          <a:ln>
            <a:miter lim="800000"/>
            <a:headEnd/>
            <a:tailEnd/>
          </a:ln>
        </p:spPr>
        <p:txBody>
          <a:bodyPr vert="horz" wrap="square" lIns="84406" tIns="42203" rIns="84406" bIns="42203" numCol="1" rtlCol="0" anchorCtr="0" compatLnSpc="1">
            <a:prstTxWarp prst="textNoShape">
              <a:avLst/>
            </a:prstTxWarp>
            <a:spAutoFit/>
          </a:bodyPr>
          <a:lstStyle/>
          <a:p>
            <a:pPr defTabSz="422041" eaLnBrk="1" hangingPunct="1"/>
            <a:r>
              <a:rPr lang="ja-JP" altLang="en-US" sz="1200" dirty="0">
                <a:latin typeface="Meiryo UI" panose="020B0604030504040204" pitchFamily="50" charset="-128"/>
                <a:ea typeface="Meiryo UI" panose="020B0604030504040204" pitchFamily="50" charset="-128"/>
                <a:cs typeface="ＭＳ Ｐゴシック" charset="0"/>
              </a:rPr>
              <a:t>スロットやアンケートを挟むこともできます。</a:t>
            </a:r>
            <a:endParaRPr lang="en-US" altLang="ja-JP" sz="1200" dirty="0">
              <a:latin typeface="Meiryo UI" panose="020B0604030504040204" pitchFamily="50" charset="-128"/>
              <a:ea typeface="Meiryo UI" panose="020B0604030504040204" pitchFamily="50" charset="-128"/>
              <a:cs typeface="ＭＳ Ｐゴシック" charset="0"/>
            </a:endParaRPr>
          </a:p>
        </p:txBody>
      </p:sp>
      <p:pic>
        <p:nvPicPr>
          <p:cNvPr id="25" name="図 12">
            <a:extLst>
              <a:ext uri="{FF2B5EF4-FFF2-40B4-BE49-F238E27FC236}">
                <a16:creationId xmlns:a16="http://schemas.microsoft.com/office/drawing/2014/main" id="{6914C881-2D6B-4A56-8DBB-0B1F6C848B3F}"/>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8232154" y="4317109"/>
            <a:ext cx="949566" cy="77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25">
            <a:extLst>
              <a:ext uri="{FF2B5EF4-FFF2-40B4-BE49-F238E27FC236}">
                <a16:creationId xmlns:a16="http://schemas.microsoft.com/office/drawing/2014/main" id="{12A34E50-BBE5-4018-B03E-0FCC0AFE0AB5}"/>
              </a:ext>
            </a:extLst>
          </p:cNvPr>
          <p:cNvSpPr txBox="1"/>
          <p:nvPr/>
        </p:nvSpPr>
        <p:spPr bwMode="auto">
          <a:xfrm>
            <a:off x="4657818" y="5217393"/>
            <a:ext cx="1029877" cy="269896"/>
          </a:xfrm>
          <a:prstGeom prst="rect">
            <a:avLst/>
          </a:prstGeom>
          <a:noFill/>
          <a:ln>
            <a:miter lim="800000"/>
            <a:headEnd/>
            <a:tailEnd/>
          </a:ln>
        </p:spPr>
        <p:txBody>
          <a:bodyPr vert="horz" wrap="square" lIns="84406" tIns="42203" rIns="84406" bIns="42203" numCol="1" rtlCol="0" anchorCtr="0" compatLnSpc="1">
            <a:prstTxWarp prst="textNoShape">
              <a:avLst/>
            </a:prstTxWarp>
            <a:spAutoFit/>
          </a:bodyPr>
          <a:lstStyle/>
          <a:p>
            <a:pPr defTabSz="422041" eaLnBrk="1" hangingPunct="1"/>
            <a:r>
              <a:rPr lang="ja-JP" altLang="en-US" sz="1200" dirty="0">
                <a:latin typeface="Meiryo UI" panose="020B0604030504040204" pitchFamily="50" charset="-128"/>
                <a:ea typeface="Meiryo UI" panose="020B0604030504040204" pitchFamily="50" charset="-128"/>
                <a:cs typeface="ＭＳ Ｐゴシック" charset="0"/>
              </a:rPr>
              <a:t>景品ゲット</a:t>
            </a:r>
            <a:endParaRPr lang="en-US" altLang="ja-JP" sz="1200" dirty="0">
              <a:latin typeface="Meiryo UI" panose="020B0604030504040204" pitchFamily="50" charset="-128"/>
              <a:ea typeface="Meiryo UI" panose="020B0604030504040204" pitchFamily="50" charset="-128"/>
              <a:cs typeface="ＭＳ Ｐゴシック" charset="0"/>
            </a:endParaRPr>
          </a:p>
        </p:txBody>
      </p:sp>
      <p:sp>
        <p:nvSpPr>
          <p:cNvPr id="27" name="正方形/長方形 26">
            <a:extLst>
              <a:ext uri="{FF2B5EF4-FFF2-40B4-BE49-F238E27FC236}">
                <a16:creationId xmlns:a16="http://schemas.microsoft.com/office/drawing/2014/main" id="{B92A9687-3BF5-43F1-8FA1-AD2F5360E421}"/>
              </a:ext>
            </a:extLst>
          </p:cNvPr>
          <p:cNvSpPr/>
          <p:nvPr/>
        </p:nvSpPr>
        <p:spPr>
          <a:xfrm>
            <a:off x="6667630" y="1943216"/>
            <a:ext cx="3077261" cy="338554"/>
          </a:xfrm>
          <a:prstGeom prst="rect">
            <a:avLst/>
          </a:prstGeom>
        </p:spPr>
        <p:txBody>
          <a:bodyPr wrap="square">
            <a:spAutoFit/>
          </a:bodyPr>
          <a:lstStyle/>
          <a:p>
            <a:r>
              <a:rPr lang="en-US" altLang="ja-JP" sz="1600" dirty="0">
                <a:solidFill>
                  <a:srgbClr val="7030A0"/>
                </a:solidFill>
                <a:hlinkClick r:id="rId8">
                  <a:extLst>
                    <a:ext uri="{A12FA001-AC4F-418D-AE19-62706E023703}">
                      <ahyp:hlinkClr xmlns:ahyp="http://schemas.microsoft.com/office/drawing/2018/hyperlinkcolor" val="tx"/>
                    </a:ext>
                  </a:extLst>
                </a:hlinkClick>
              </a:rPr>
              <a:t>https://youtu.be/Ssf9B8leh2A</a:t>
            </a:r>
            <a:endParaRPr lang="ja-JP" altLang="en-US" sz="1200" dirty="0">
              <a:solidFill>
                <a:srgbClr val="7030A0"/>
              </a:solidFill>
            </a:endParaRPr>
          </a:p>
        </p:txBody>
      </p:sp>
      <p:sp>
        <p:nvSpPr>
          <p:cNvPr id="28" name="テキスト ボックス 27">
            <a:extLst>
              <a:ext uri="{FF2B5EF4-FFF2-40B4-BE49-F238E27FC236}">
                <a16:creationId xmlns:a16="http://schemas.microsoft.com/office/drawing/2014/main" id="{EFEDCA2C-92B7-4CC8-830F-3DC2401E7993}"/>
              </a:ext>
            </a:extLst>
          </p:cNvPr>
          <p:cNvSpPr txBox="1"/>
          <p:nvPr/>
        </p:nvSpPr>
        <p:spPr bwMode="auto">
          <a:xfrm>
            <a:off x="7411105" y="1511168"/>
            <a:ext cx="2016224" cy="300674"/>
          </a:xfrm>
          <a:prstGeom prst="rect">
            <a:avLst/>
          </a:prstGeom>
          <a:noFill/>
          <a:ln>
            <a:miter lim="800000"/>
            <a:headEnd/>
            <a:tailEnd/>
          </a:ln>
        </p:spPr>
        <p:txBody>
          <a:bodyPr vert="horz" wrap="square" lIns="84406" tIns="42203" rIns="84406" bIns="42203" numCol="1" rtlCol="0" anchorCtr="0" compatLnSpc="1">
            <a:prstTxWarp prst="textNoShape">
              <a:avLst/>
            </a:prstTxWarp>
            <a:spAutoFit/>
          </a:bodyPr>
          <a:lstStyle/>
          <a:p>
            <a:pPr defTabSz="422041" eaLnBrk="1" hangingPunct="1"/>
            <a:r>
              <a:rPr lang="ja-JP" altLang="en-US" sz="1400" dirty="0">
                <a:latin typeface="Meiryo UI" panose="020B0604030504040204" pitchFamily="50" charset="-128"/>
                <a:ea typeface="Meiryo UI" panose="020B0604030504040204" pitchFamily="50" charset="-128"/>
                <a:cs typeface="ＭＳ Ｐゴシック" charset="0"/>
              </a:rPr>
              <a:t>イメージ動画をご覧ください</a:t>
            </a:r>
          </a:p>
        </p:txBody>
      </p:sp>
      <p:sp>
        <p:nvSpPr>
          <p:cNvPr id="29" name="正方形/長方形 28">
            <a:extLst>
              <a:ext uri="{FF2B5EF4-FFF2-40B4-BE49-F238E27FC236}">
                <a16:creationId xmlns:a16="http://schemas.microsoft.com/office/drawing/2014/main" id="{B8D3DE50-7728-4104-8C02-B0181D50D01F}"/>
              </a:ext>
            </a:extLst>
          </p:cNvPr>
          <p:cNvSpPr/>
          <p:nvPr/>
        </p:nvSpPr>
        <p:spPr>
          <a:xfrm>
            <a:off x="6667629" y="1367152"/>
            <a:ext cx="3077261" cy="1080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30" name="図 29" descr="抽象, 挿絵 が含まれている画像&#10;&#10;自動的に生成された説明">
            <a:extLst>
              <a:ext uri="{FF2B5EF4-FFF2-40B4-BE49-F238E27FC236}">
                <a16:creationId xmlns:a16="http://schemas.microsoft.com/office/drawing/2014/main" id="{BD940DCD-55A4-405D-BDC9-D8D3C6289C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5001" y="1223136"/>
            <a:ext cx="944086" cy="666814"/>
          </a:xfrm>
          <a:prstGeom prst="rect">
            <a:avLst/>
          </a:prstGeom>
        </p:spPr>
      </p:pic>
      <p:pic>
        <p:nvPicPr>
          <p:cNvPr id="39" name="図 38">
            <a:extLst>
              <a:ext uri="{FF2B5EF4-FFF2-40B4-BE49-F238E27FC236}">
                <a16:creationId xmlns:a16="http://schemas.microsoft.com/office/drawing/2014/main" id="{5A6AF4DC-676A-484E-9DDE-A04600A1425A}"/>
              </a:ext>
            </a:extLst>
          </p:cNvPr>
          <p:cNvPicPr>
            <a:picLocks noChangeAspect="1"/>
          </p:cNvPicPr>
          <p:nvPr/>
        </p:nvPicPr>
        <p:blipFill rotWithShape="1">
          <a:blip r:embed="rId10"/>
          <a:srcRect b="18715"/>
          <a:stretch/>
        </p:blipFill>
        <p:spPr>
          <a:xfrm>
            <a:off x="5424514" y="2622650"/>
            <a:ext cx="1802389" cy="1518792"/>
          </a:xfrm>
          <a:prstGeom prst="flowChartDocument">
            <a:avLst/>
          </a:prstGeom>
        </p:spPr>
      </p:pic>
      <p:pic>
        <p:nvPicPr>
          <p:cNvPr id="40" name="図 39">
            <a:extLst>
              <a:ext uri="{FF2B5EF4-FFF2-40B4-BE49-F238E27FC236}">
                <a16:creationId xmlns:a16="http://schemas.microsoft.com/office/drawing/2014/main" id="{28DEA461-D615-4C2E-A2EB-62EB794F36DB}"/>
              </a:ext>
            </a:extLst>
          </p:cNvPr>
          <p:cNvPicPr>
            <a:picLocks noChangeAspect="1"/>
          </p:cNvPicPr>
          <p:nvPr/>
        </p:nvPicPr>
        <p:blipFill>
          <a:blip r:embed="rId11"/>
          <a:stretch>
            <a:fillRect/>
          </a:stretch>
        </p:blipFill>
        <p:spPr>
          <a:xfrm>
            <a:off x="3026264" y="2468736"/>
            <a:ext cx="1958090" cy="1637675"/>
          </a:xfrm>
          <a:prstGeom prst="rect">
            <a:avLst/>
          </a:prstGeom>
        </p:spPr>
      </p:pic>
    </p:spTree>
    <p:extLst>
      <p:ext uri="{BB962C8B-B14F-4D97-AF65-F5344CB8AC3E}">
        <p14:creationId xmlns:p14="http://schemas.microsoft.com/office/powerpoint/2010/main" val="235202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8CAC29-04E2-490C-9D32-90888B095B8E}"/>
              </a:ext>
            </a:extLst>
          </p:cNvPr>
          <p:cNvSpPr>
            <a:spLocks noGrp="1"/>
          </p:cNvSpPr>
          <p:nvPr>
            <p:ph type="title"/>
          </p:nvPr>
        </p:nvSpPr>
        <p:spPr/>
        <p:txBody>
          <a:bodyPr/>
          <a:lstStyle/>
          <a:p>
            <a:r>
              <a:rPr lang="ja-JP" altLang="en-US" dirty="0"/>
              <a:t>デジタルスタンプラリーの</a:t>
            </a:r>
            <a:br>
              <a:rPr lang="en-US" altLang="ja-JP" dirty="0"/>
            </a:br>
            <a:r>
              <a:rPr lang="ja-JP" altLang="en-US" dirty="0"/>
              <a:t>メリット</a:t>
            </a:r>
            <a:endParaRPr kumimoji="1" lang="ja-JP" altLang="en-US" dirty="0"/>
          </a:p>
        </p:txBody>
      </p:sp>
      <p:sp>
        <p:nvSpPr>
          <p:cNvPr id="3" name="正方形/長方形 2">
            <a:extLst>
              <a:ext uri="{FF2B5EF4-FFF2-40B4-BE49-F238E27FC236}">
                <a16:creationId xmlns:a16="http://schemas.microsoft.com/office/drawing/2014/main" id="{D1C2A3B6-BE1A-4B43-84ED-5D8370D978F2}"/>
              </a:ext>
            </a:extLst>
          </p:cNvPr>
          <p:cNvSpPr/>
          <p:nvPr/>
        </p:nvSpPr>
        <p:spPr>
          <a:xfrm>
            <a:off x="854758" y="1758461"/>
            <a:ext cx="3981831" cy="235395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627EA30F-50D1-4C8E-9C52-1CB7F203D784}"/>
              </a:ext>
            </a:extLst>
          </p:cNvPr>
          <p:cNvSpPr/>
          <p:nvPr/>
        </p:nvSpPr>
        <p:spPr>
          <a:xfrm>
            <a:off x="949224" y="1959780"/>
            <a:ext cx="2746265"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印刷・スタンプの準備が不要</a:t>
            </a:r>
            <a:endParaRPr lang="en-US" altLang="ja-JP"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EEEB60A-FC41-4C4E-A6C4-CBD1C1A8B2E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37398" y="3305799"/>
            <a:ext cx="1062371" cy="806615"/>
          </a:xfrm>
          <a:prstGeom prst="rect">
            <a:avLst/>
          </a:prstGeom>
        </p:spPr>
      </p:pic>
      <p:sp>
        <p:nvSpPr>
          <p:cNvPr id="6" name="正方形/長方形 5">
            <a:extLst>
              <a:ext uri="{FF2B5EF4-FFF2-40B4-BE49-F238E27FC236}">
                <a16:creationId xmlns:a16="http://schemas.microsoft.com/office/drawing/2014/main" id="{255B8D66-13F2-41BB-BFEB-636ED61F76FE}"/>
              </a:ext>
            </a:extLst>
          </p:cNvPr>
          <p:cNvSpPr/>
          <p:nvPr/>
        </p:nvSpPr>
        <p:spPr>
          <a:xfrm>
            <a:off x="5003079" y="1770827"/>
            <a:ext cx="4032448" cy="23415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せっちす</a:t>
            </a:r>
          </a:p>
        </p:txBody>
      </p:sp>
      <p:sp>
        <p:nvSpPr>
          <p:cNvPr id="7" name="正方形/長方形 6">
            <a:extLst>
              <a:ext uri="{FF2B5EF4-FFF2-40B4-BE49-F238E27FC236}">
                <a16:creationId xmlns:a16="http://schemas.microsoft.com/office/drawing/2014/main" id="{A9AA6F5E-1689-4B61-BD6A-CF1D0EF81D5B}"/>
              </a:ext>
            </a:extLst>
          </p:cNvPr>
          <p:cNvSpPr/>
          <p:nvPr/>
        </p:nvSpPr>
        <p:spPr>
          <a:xfrm>
            <a:off x="5084322" y="1927262"/>
            <a:ext cx="1838965"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設置スペース不要</a:t>
            </a:r>
            <a:endParaRPr lang="en-US" altLang="ja-JP"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08E4DD20-039E-44C7-BC2C-3F42F281F0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14226" y="2972804"/>
            <a:ext cx="1124744" cy="1124744"/>
          </a:xfrm>
          <a:prstGeom prst="rect">
            <a:avLst/>
          </a:prstGeom>
        </p:spPr>
      </p:pic>
      <p:sp>
        <p:nvSpPr>
          <p:cNvPr id="9" name="正方形/長方形 8">
            <a:extLst>
              <a:ext uri="{FF2B5EF4-FFF2-40B4-BE49-F238E27FC236}">
                <a16:creationId xmlns:a16="http://schemas.microsoft.com/office/drawing/2014/main" id="{67D97D31-DEEB-488B-84D0-5D119B46FD7C}"/>
              </a:ext>
            </a:extLst>
          </p:cNvPr>
          <p:cNvSpPr/>
          <p:nvPr/>
        </p:nvSpPr>
        <p:spPr>
          <a:xfrm>
            <a:off x="855646" y="4303678"/>
            <a:ext cx="3960229" cy="24249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E25F548-303A-4AC7-AC0D-D911FEB16FCF}"/>
              </a:ext>
            </a:extLst>
          </p:cNvPr>
          <p:cNvSpPr/>
          <p:nvPr/>
        </p:nvSpPr>
        <p:spPr>
          <a:xfrm>
            <a:off x="4996962" y="4303679"/>
            <a:ext cx="4032448" cy="2424959"/>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複数の</a:t>
            </a:r>
          </a:p>
        </p:txBody>
      </p:sp>
      <p:sp>
        <p:nvSpPr>
          <p:cNvPr id="11" name="正方形/長方形 10">
            <a:extLst>
              <a:ext uri="{FF2B5EF4-FFF2-40B4-BE49-F238E27FC236}">
                <a16:creationId xmlns:a16="http://schemas.microsoft.com/office/drawing/2014/main" id="{FE28C8B9-C7A3-4224-BAB9-4020E570C692}"/>
              </a:ext>
            </a:extLst>
          </p:cNvPr>
          <p:cNvSpPr/>
          <p:nvPr/>
        </p:nvSpPr>
        <p:spPr>
          <a:xfrm>
            <a:off x="951323" y="4530123"/>
            <a:ext cx="2770310"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紙では取れないログが取れる</a:t>
            </a:r>
            <a:endParaRPr lang="en-US" altLang="ja-JP"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E397D20D-1A6A-45A8-90CC-A5F2DD0943E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65680" y="5636119"/>
            <a:ext cx="1472956" cy="973787"/>
          </a:xfrm>
          <a:prstGeom prst="rect">
            <a:avLst/>
          </a:prstGeom>
        </p:spPr>
      </p:pic>
      <p:sp>
        <p:nvSpPr>
          <p:cNvPr id="13" name="正方形/長方形 12">
            <a:extLst>
              <a:ext uri="{FF2B5EF4-FFF2-40B4-BE49-F238E27FC236}">
                <a16:creationId xmlns:a16="http://schemas.microsoft.com/office/drawing/2014/main" id="{0B17D194-5E0F-4EC9-BA61-8615507D3FBF}"/>
              </a:ext>
            </a:extLst>
          </p:cNvPr>
          <p:cNvSpPr/>
          <p:nvPr/>
        </p:nvSpPr>
        <p:spPr>
          <a:xfrm>
            <a:off x="1009030" y="4996191"/>
            <a:ext cx="3609915" cy="830997"/>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利用状況を</a:t>
            </a:r>
            <a:r>
              <a:rPr lang="ja-JP" altLang="en-US" sz="1200" dirty="0">
                <a:solidFill>
                  <a:srgbClr val="FF0000"/>
                </a:solidFill>
                <a:latin typeface="Meiryo UI" panose="020B0604030504040204" pitchFamily="50" charset="-128"/>
                <a:ea typeface="Meiryo UI" panose="020B0604030504040204" pitchFamily="50" charset="-128"/>
              </a:rPr>
              <a:t>リアルタイムで</a:t>
            </a:r>
            <a:r>
              <a:rPr lang="ja-JP" altLang="en-US" sz="1200" dirty="0">
                <a:latin typeface="Meiryo UI" panose="020B0604030504040204" pitchFamily="50" charset="-128"/>
                <a:ea typeface="Meiryo UI" panose="020B0604030504040204" pitchFamily="50" charset="-128"/>
              </a:rPr>
              <a:t>確認できるうえ、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スタンプ取得日時、取得順序など</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紙では取得できない情報を収集できます。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アンケートと組み合わせることもできます。</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0709A4B7-DB14-4959-B546-CD75521BC62E}"/>
              </a:ext>
            </a:extLst>
          </p:cNvPr>
          <p:cNvSpPr/>
          <p:nvPr/>
        </p:nvSpPr>
        <p:spPr>
          <a:xfrm>
            <a:off x="5102217" y="4530123"/>
            <a:ext cx="2717411"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rPr>
              <a:t>デジタルならではの特典も！</a:t>
            </a:r>
            <a:endParaRPr lang="en-US" altLang="ja-JP"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FB7B995-2162-483E-9726-E6881B6FFAE6}"/>
              </a:ext>
            </a:extLst>
          </p:cNvPr>
          <p:cNvSpPr/>
          <p:nvPr/>
        </p:nvSpPr>
        <p:spPr>
          <a:xfrm>
            <a:off x="5102217" y="4927261"/>
            <a:ext cx="3050835" cy="461665"/>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フォトフレーム、スロット抽選など、</a:t>
            </a:r>
            <a:r>
              <a:rPr lang="ja-JP" altLang="en-US" sz="1200" dirty="0">
                <a:solidFill>
                  <a:srgbClr val="FF0000"/>
                </a:solidFill>
                <a:latin typeface="Meiryo UI" panose="020B0604030504040204" pitchFamily="50" charset="-128"/>
                <a:ea typeface="Meiryo UI" panose="020B0604030504040204" pitchFamily="50" charset="-128"/>
              </a:rPr>
              <a:t>スマートフォンで</a:t>
            </a:r>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完結できる特典</a:t>
            </a:r>
            <a:r>
              <a:rPr lang="ja-JP" altLang="en-US" sz="1200" dirty="0">
                <a:latin typeface="Meiryo UI" panose="020B0604030504040204" pitchFamily="50" charset="-128"/>
                <a:ea typeface="Meiryo UI" panose="020B0604030504040204" pitchFamily="50" charset="-128"/>
              </a:rPr>
              <a:t>の提供もできます。</a:t>
            </a:r>
            <a:endParaRPr lang="en-US" altLang="ja-JP" sz="12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73D9E95-65E2-4946-9161-4D1E879E7262}"/>
              </a:ext>
            </a:extLst>
          </p:cNvPr>
          <p:cNvSpPr/>
          <p:nvPr/>
        </p:nvSpPr>
        <p:spPr>
          <a:xfrm>
            <a:off x="5084322" y="2409816"/>
            <a:ext cx="3862533"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スマートフォンでかざすための</a:t>
            </a:r>
            <a:r>
              <a:rPr lang="ja-JP" altLang="en-US" sz="1200" dirty="0">
                <a:solidFill>
                  <a:srgbClr val="FF0000"/>
                </a:solidFill>
                <a:latin typeface="Meiryo UI" panose="020B0604030504040204" pitchFamily="50" charset="-128"/>
                <a:ea typeface="Meiryo UI" panose="020B0604030504040204" pitchFamily="50" charset="-128"/>
              </a:rPr>
              <a:t>ポスターを貼るだけ</a:t>
            </a:r>
            <a:r>
              <a:rPr lang="ja-JP" altLang="en-US" sz="1200" dirty="0">
                <a:latin typeface="Meiryo UI" panose="020B0604030504040204" pitchFamily="50" charset="-128"/>
                <a:ea typeface="Meiryo UI" panose="020B0604030504040204" pitchFamily="50" charset="-128"/>
              </a:rPr>
              <a:t>なので簡単。</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場所も取らず、台紙補充・インク補充・清掃などの</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メンテナンスも不要です。</a:t>
            </a:r>
            <a:endParaRPr lang="en-US" altLang="ja-JP" sz="12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39A76D7C-588F-47B9-9E0C-FD7EEA045843}"/>
              </a:ext>
            </a:extLst>
          </p:cNvPr>
          <p:cNvSpPr/>
          <p:nvPr/>
        </p:nvSpPr>
        <p:spPr>
          <a:xfrm>
            <a:off x="932472" y="2412002"/>
            <a:ext cx="3686473" cy="1015663"/>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スタンプ台紙やスタンプなどの費用はかかりません。</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（参考）</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スタンプ</a:t>
            </a:r>
            <a:r>
              <a:rPr lang="en-US" altLang="ja-JP" sz="1200" dirty="0">
                <a:latin typeface="Meiryo UI" panose="020B0604030504040204" pitchFamily="50" charset="-128"/>
                <a:ea typeface="Meiryo UI" panose="020B0604030504040204" pitchFamily="50" charset="-128"/>
              </a:rPr>
              <a:t>16</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スタンプ台紙</a:t>
            </a:r>
            <a:r>
              <a:rPr lang="en-US" altLang="ja-JP" sz="1200" dirty="0">
                <a:latin typeface="Meiryo UI" panose="020B0604030504040204" pitchFamily="50" charset="-128"/>
                <a:ea typeface="Meiryo UI" panose="020B0604030504040204" pitchFamily="50" charset="-128"/>
              </a:rPr>
              <a:t>3000</a:t>
            </a:r>
            <a:r>
              <a:rPr lang="ja-JP" altLang="en-US" sz="1200" dirty="0">
                <a:latin typeface="Meiryo UI" panose="020B0604030504040204" pitchFamily="50" charset="-128"/>
                <a:ea typeface="Meiryo UI" panose="020B0604030504040204" pitchFamily="50" charset="-128"/>
              </a:rPr>
              <a:t>枚で</a:t>
            </a:r>
            <a:r>
              <a:rPr lang="en-US" altLang="ja-JP" sz="1200" dirty="0">
                <a:latin typeface="Meiryo UI" panose="020B0604030504040204" pitchFamily="50" charset="-128"/>
                <a:ea typeface="Meiryo UI" panose="020B0604030504040204" pitchFamily="50" charset="-128"/>
              </a:rPr>
              <a:t>37</a:t>
            </a:r>
            <a:r>
              <a:rPr lang="ja-JP" altLang="en-US" sz="1200" dirty="0">
                <a:latin typeface="Meiryo UI" panose="020B0604030504040204" pitchFamily="50" charset="-128"/>
                <a:ea typeface="Meiryo UI" panose="020B0604030504040204" pitchFamily="50" charset="-128"/>
              </a:rPr>
              <a:t>万円程度</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デザイン費用を含みません。</a:t>
            </a:r>
            <a:endParaRPr lang="en-US" altLang="ja-JP" sz="1200" dirty="0">
              <a:latin typeface="Meiryo UI" panose="020B0604030504040204" pitchFamily="50" charset="-128"/>
              <a:ea typeface="Meiryo UI" panose="020B0604030504040204" pitchFamily="50" charset="-128"/>
            </a:endParaRPr>
          </a:p>
        </p:txBody>
      </p:sp>
      <p:pic>
        <p:nvPicPr>
          <p:cNvPr id="18" name="図 12">
            <a:extLst>
              <a:ext uri="{FF2B5EF4-FFF2-40B4-BE49-F238E27FC236}">
                <a16:creationId xmlns:a16="http://schemas.microsoft.com/office/drawing/2014/main" id="{21D26064-0F0E-4B63-B39B-4EF5C6603899}"/>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533669" y="5775236"/>
            <a:ext cx="1058032" cy="86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a:extLst>
              <a:ext uri="{FF2B5EF4-FFF2-40B4-BE49-F238E27FC236}">
                <a16:creationId xmlns:a16="http://schemas.microsoft.com/office/drawing/2014/main" id="{EA7B9305-644A-456B-AE3C-C3BC59E714D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49134" y="5801188"/>
            <a:ext cx="1197721" cy="837634"/>
          </a:xfrm>
          <a:prstGeom prst="rect">
            <a:avLst/>
          </a:prstGeom>
        </p:spPr>
      </p:pic>
      <p:grpSp>
        <p:nvGrpSpPr>
          <p:cNvPr id="20" name="グループ化 19">
            <a:extLst>
              <a:ext uri="{FF2B5EF4-FFF2-40B4-BE49-F238E27FC236}">
                <a16:creationId xmlns:a16="http://schemas.microsoft.com/office/drawing/2014/main" id="{34405784-DE98-4AD9-87A6-3C45FA1623C7}"/>
              </a:ext>
            </a:extLst>
          </p:cNvPr>
          <p:cNvGrpSpPr/>
          <p:nvPr/>
        </p:nvGrpSpPr>
        <p:grpSpPr>
          <a:xfrm>
            <a:off x="3418903" y="2046642"/>
            <a:ext cx="2131200" cy="1540907"/>
            <a:chOff x="252385" y="4966528"/>
            <a:chExt cx="2131200" cy="1598400"/>
          </a:xfrm>
        </p:grpSpPr>
        <p:pic>
          <p:nvPicPr>
            <p:cNvPr id="21" name="図 20">
              <a:extLst>
                <a:ext uri="{FF2B5EF4-FFF2-40B4-BE49-F238E27FC236}">
                  <a16:creationId xmlns:a16="http://schemas.microsoft.com/office/drawing/2014/main" id="{7F6D60BE-4062-4D7F-90D6-1CB312EF46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385" y="4966528"/>
              <a:ext cx="2131200" cy="1598400"/>
            </a:xfrm>
            <a:prstGeom prst="rect">
              <a:avLst/>
            </a:prstGeom>
          </p:spPr>
        </p:pic>
        <p:sp>
          <p:nvSpPr>
            <p:cNvPr id="22" name="テキスト ボックス 21">
              <a:extLst>
                <a:ext uri="{FF2B5EF4-FFF2-40B4-BE49-F238E27FC236}">
                  <a16:creationId xmlns:a16="http://schemas.microsoft.com/office/drawing/2014/main" id="{E56B83E3-509C-43C7-97EE-0CC6CA921D01}"/>
                </a:ext>
              </a:extLst>
            </p:cNvPr>
            <p:cNvSpPr txBox="1"/>
            <p:nvPr/>
          </p:nvSpPr>
          <p:spPr>
            <a:xfrm>
              <a:off x="860824" y="5248847"/>
              <a:ext cx="906018" cy="1156274"/>
            </a:xfrm>
            <a:prstGeom prst="rect">
              <a:avLst/>
            </a:prstGeom>
            <a:noFill/>
          </p:spPr>
          <p:txBody>
            <a:bodyPr wrap="square" rtlCol="0">
              <a:spAutoFit/>
            </a:bodyPr>
            <a:lstStyle/>
            <a:p>
              <a:pPr algn="ctr"/>
              <a:r>
                <a:rPr kumimoji="1" lang="ja-JP" altLang="en-US" sz="2800" b="1" dirty="0">
                  <a:solidFill>
                    <a:srgbClr val="FF0000"/>
                  </a:solidFill>
                  <a:latin typeface="HGS創英角ﾎﾟｯﾌﾟ体" panose="040B0A00000000000000" pitchFamily="50" charset="-128"/>
                  <a:ea typeface="HGS創英角ﾎﾟｯﾌﾟ体" panose="040B0A00000000000000" pitchFamily="50" charset="-128"/>
                </a:rPr>
                <a:t>脱</a:t>
              </a:r>
              <a:endParaRPr kumimoji="1" lang="en-US" altLang="ja-JP" sz="2800" b="1" dirty="0">
                <a:solidFill>
                  <a:srgbClr val="FF0000"/>
                </a:solidFill>
                <a:latin typeface="HGS創英角ﾎﾟｯﾌﾟ体" panose="040B0A00000000000000" pitchFamily="50" charset="-128"/>
                <a:ea typeface="HGS創英角ﾎﾟｯﾌﾟ体" panose="040B0A00000000000000" pitchFamily="50" charset="-128"/>
              </a:endParaRPr>
            </a:p>
            <a:p>
              <a:pPr algn="ctr"/>
              <a:r>
                <a:rPr lang="ja-JP" altLang="en-US" sz="2800" b="1" dirty="0">
                  <a:solidFill>
                    <a:srgbClr val="FF0000"/>
                  </a:solidFill>
                  <a:latin typeface="HGS創英角ﾎﾟｯﾌﾟ体" panose="040B0A00000000000000" pitchFamily="50" charset="-128"/>
                  <a:ea typeface="HGS創英角ﾎﾟｯﾌﾟ体" panose="040B0A00000000000000" pitchFamily="50" charset="-128"/>
                </a:rPr>
                <a:t>密接</a:t>
              </a:r>
              <a:endParaRPr kumimoji="1" lang="ja-JP" altLang="en-US" sz="2800" b="1" dirty="0">
                <a:solidFill>
                  <a:srgbClr val="FF0000"/>
                </a:solidFill>
                <a:latin typeface="HGS創英角ﾎﾟｯﾌﾟ体" panose="040B0A00000000000000" pitchFamily="50" charset="-128"/>
                <a:ea typeface="HGS創英角ﾎﾟｯﾌﾟ体" panose="040B0A00000000000000" pitchFamily="50" charset="-128"/>
              </a:endParaRPr>
            </a:p>
          </p:txBody>
        </p:sp>
      </p:grpSp>
      <p:grpSp>
        <p:nvGrpSpPr>
          <p:cNvPr id="23" name="グループ化 22">
            <a:extLst>
              <a:ext uri="{FF2B5EF4-FFF2-40B4-BE49-F238E27FC236}">
                <a16:creationId xmlns:a16="http://schemas.microsoft.com/office/drawing/2014/main" id="{7758E357-2499-4197-9425-D8D7087E5C5A}"/>
              </a:ext>
            </a:extLst>
          </p:cNvPr>
          <p:cNvGrpSpPr/>
          <p:nvPr/>
        </p:nvGrpSpPr>
        <p:grpSpPr>
          <a:xfrm>
            <a:off x="4849619" y="5393862"/>
            <a:ext cx="2131200" cy="1540907"/>
            <a:chOff x="252385" y="4966528"/>
            <a:chExt cx="2131200" cy="1598400"/>
          </a:xfrm>
        </p:grpSpPr>
        <p:pic>
          <p:nvPicPr>
            <p:cNvPr id="24" name="図 23">
              <a:extLst>
                <a:ext uri="{FF2B5EF4-FFF2-40B4-BE49-F238E27FC236}">
                  <a16:creationId xmlns:a16="http://schemas.microsoft.com/office/drawing/2014/main" id="{8A192953-6319-442C-9637-F17CC42B1A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385" y="4966528"/>
              <a:ext cx="2131200" cy="1598400"/>
            </a:xfrm>
            <a:prstGeom prst="rect">
              <a:avLst/>
            </a:prstGeom>
          </p:spPr>
        </p:pic>
        <p:sp>
          <p:nvSpPr>
            <p:cNvPr id="25" name="テキスト ボックス 24">
              <a:extLst>
                <a:ext uri="{FF2B5EF4-FFF2-40B4-BE49-F238E27FC236}">
                  <a16:creationId xmlns:a16="http://schemas.microsoft.com/office/drawing/2014/main" id="{30C609AD-1EFA-448C-BB9B-0C2C81E2F606}"/>
                </a:ext>
              </a:extLst>
            </p:cNvPr>
            <p:cNvSpPr txBox="1"/>
            <p:nvPr/>
          </p:nvSpPr>
          <p:spPr>
            <a:xfrm>
              <a:off x="860824" y="5248847"/>
              <a:ext cx="906018" cy="1156274"/>
            </a:xfrm>
            <a:prstGeom prst="rect">
              <a:avLst/>
            </a:prstGeom>
            <a:noFill/>
          </p:spPr>
          <p:txBody>
            <a:bodyPr wrap="square" rtlCol="0">
              <a:spAutoFit/>
            </a:bodyPr>
            <a:lstStyle/>
            <a:p>
              <a:pPr algn="ctr"/>
              <a:r>
                <a:rPr kumimoji="1" lang="ja-JP" altLang="en-US" sz="2800" b="1" dirty="0">
                  <a:solidFill>
                    <a:srgbClr val="FF0000"/>
                  </a:solidFill>
                  <a:latin typeface="HGS創英角ﾎﾟｯﾌﾟ体" panose="040B0A00000000000000" pitchFamily="50" charset="-128"/>
                  <a:ea typeface="HGS創英角ﾎﾟｯﾌﾟ体" panose="040B0A00000000000000" pitchFamily="50" charset="-128"/>
                </a:rPr>
                <a:t>脱</a:t>
              </a:r>
              <a:endParaRPr kumimoji="1" lang="en-US" altLang="ja-JP" sz="2800" b="1" dirty="0">
                <a:solidFill>
                  <a:srgbClr val="FF0000"/>
                </a:solidFill>
                <a:latin typeface="HGS創英角ﾎﾟｯﾌﾟ体" panose="040B0A00000000000000" pitchFamily="50" charset="-128"/>
                <a:ea typeface="HGS創英角ﾎﾟｯﾌﾟ体" panose="040B0A00000000000000" pitchFamily="50" charset="-128"/>
              </a:endParaRPr>
            </a:p>
            <a:p>
              <a:pPr algn="ctr"/>
              <a:r>
                <a:rPr lang="ja-JP" altLang="en-US" sz="2800" b="1" dirty="0">
                  <a:solidFill>
                    <a:srgbClr val="FF0000"/>
                  </a:solidFill>
                  <a:latin typeface="HGS創英角ﾎﾟｯﾌﾟ体" panose="040B0A00000000000000" pitchFamily="50" charset="-128"/>
                  <a:ea typeface="HGS創英角ﾎﾟｯﾌﾟ体" panose="040B0A00000000000000" pitchFamily="50" charset="-128"/>
                </a:rPr>
                <a:t>密接</a:t>
              </a:r>
              <a:endParaRPr kumimoji="1" lang="ja-JP" altLang="en-US" sz="2800" b="1" dirty="0">
                <a:solidFill>
                  <a:srgbClr val="FF0000"/>
                </a:solidFill>
                <a:latin typeface="HGS創英角ﾎﾟｯﾌﾟ体" panose="040B0A00000000000000" pitchFamily="50" charset="-128"/>
                <a:ea typeface="HGS創英角ﾎﾟｯﾌﾟ体" panose="040B0A00000000000000" pitchFamily="50" charset="-128"/>
              </a:endParaRPr>
            </a:p>
          </p:txBody>
        </p:sp>
      </p:grpSp>
    </p:spTree>
    <p:extLst>
      <p:ext uri="{BB962C8B-B14F-4D97-AF65-F5344CB8AC3E}">
        <p14:creationId xmlns:p14="http://schemas.microsoft.com/office/powerpoint/2010/main" val="223664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05EDC3-396F-4F4A-8BC6-22A059EFCE0C}"/>
              </a:ext>
            </a:extLst>
          </p:cNvPr>
          <p:cNvSpPr>
            <a:spLocks noGrp="1"/>
          </p:cNvSpPr>
          <p:nvPr>
            <p:ph type="title"/>
          </p:nvPr>
        </p:nvSpPr>
        <p:spPr/>
        <p:txBody>
          <a:bodyPr/>
          <a:lstStyle/>
          <a:p>
            <a:r>
              <a:rPr lang="ja-JP" altLang="en-US" dirty="0"/>
              <a:t>デモ版のご案内</a:t>
            </a:r>
            <a:endParaRPr kumimoji="1" lang="ja-JP" altLang="en-US" dirty="0"/>
          </a:p>
        </p:txBody>
      </p:sp>
      <p:sp>
        <p:nvSpPr>
          <p:cNvPr id="3" name="テキスト プレースホルダー 2">
            <a:extLst>
              <a:ext uri="{FF2B5EF4-FFF2-40B4-BE49-F238E27FC236}">
                <a16:creationId xmlns:a16="http://schemas.microsoft.com/office/drawing/2014/main" id="{5FB95AF4-142E-4D54-9DF8-BCF4524F4F50}"/>
              </a:ext>
            </a:extLst>
          </p:cNvPr>
          <p:cNvSpPr txBox="1">
            <a:spLocks/>
          </p:cNvSpPr>
          <p:nvPr/>
        </p:nvSpPr>
        <p:spPr>
          <a:xfrm>
            <a:off x="764945" y="2117524"/>
            <a:ext cx="8447087" cy="46696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１．</a:t>
            </a:r>
            <a:r>
              <a:rPr lang="en-US" altLang="ja-JP" dirty="0">
                <a:latin typeface="Meiryo UI" panose="020B0604030504040204" pitchFamily="50" charset="-128"/>
                <a:ea typeface="Meiryo UI" panose="020B0604030504040204" pitchFamily="50" charset="-128"/>
              </a:rPr>
              <a:t>AppStore/</a:t>
            </a:r>
            <a:r>
              <a:rPr lang="en-US" altLang="ja-JP" dirty="0" err="1">
                <a:latin typeface="Meiryo UI" panose="020B0604030504040204" pitchFamily="50" charset="-128"/>
                <a:ea typeface="Meiryo UI" panose="020B0604030504040204" pitchFamily="50" charset="-128"/>
              </a:rPr>
              <a:t>GooglePlay</a:t>
            </a:r>
            <a:r>
              <a:rPr lang="ja-JP" altLang="en-US" dirty="0">
                <a:latin typeface="Meiryo UI" panose="020B0604030504040204" pitchFamily="50" charset="-128"/>
                <a:ea typeface="Meiryo UI" panose="020B0604030504040204" pitchFamily="50" charset="-128"/>
              </a:rPr>
              <a:t>より、</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RICOH</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CP</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Clicker</a:t>
            </a:r>
            <a:r>
              <a:rPr lang="ja-JP" altLang="en-US" dirty="0">
                <a:latin typeface="Meiryo UI" panose="020B0604030504040204" pitchFamily="50" charset="-128"/>
                <a:ea typeface="Meiryo UI" panose="020B0604030504040204" pitchFamily="50" charset="-128"/>
              </a:rPr>
              <a:t>をダウンロードしてください。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２．アプリのカメラ画面にこちらの画像を１つずつかざして、</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画面をタップしてください。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0" indent="0">
              <a:buFont typeface="Wingdings 3" charset="2"/>
              <a:buNone/>
            </a:pPr>
            <a:endParaRPr lang="en-US" altLang="ja-JP" dirty="0">
              <a:latin typeface="Meiryo UI" panose="020B0604030504040204" pitchFamily="50" charset="-128"/>
              <a:ea typeface="Meiryo UI" panose="020B0604030504040204" pitchFamily="50" charset="-128"/>
            </a:endParaRPr>
          </a:p>
          <a:p>
            <a:pPr marL="0" indent="0">
              <a:buFont typeface="Wingdings 3" charset="2"/>
              <a:buNone/>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すべてのスタンプが揃った後は、画面上の「履歴リセット」ボタンを押すことで再度チャレンジできます。</a:t>
            </a:r>
          </a:p>
        </p:txBody>
      </p:sp>
      <p:pic>
        <p:nvPicPr>
          <p:cNvPr id="4" name="図 3">
            <a:extLst>
              <a:ext uri="{FF2B5EF4-FFF2-40B4-BE49-F238E27FC236}">
                <a16:creationId xmlns:a16="http://schemas.microsoft.com/office/drawing/2014/main" id="{1FA4BAEE-B55F-4EDC-8796-57C5B40CB31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05614" y="4216108"/>
            <a:ext cx="1601571" cy="1601571"/>
          </a:xfrm>
          <a:prstGeom prst="rect">
            <a:avLst/>
          </a:prstGeom>
        </p:spPr>
      </p:pic>
      <p:pic>
        <p:nvPicPr>
          <p:cNvPr id="5" name="図 4">
            <a:extLst>
              <a:ext uri="{FF2B5EF4-FFF2-40B4-BE49-F238E27FC236}">
                <a16:creationId xmlns:a16="http://schemas.microsoft.com/office/drawing/2014/main" id="{C82BEDD7-9047-4DAD-9460-056B1C4AD6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63682" y="4223751"/>
            <a:ext cx="1647479" cy="1593928"/>
          </a:xfrm>
          <a:prstGeom prst="rect">
            <a:avLst/>
          </a:prstGeom>
        </p:spPr>
      </p:pic>
      <p:pic>
        <p:nvPicPr>
          <p:cNvPr id="6" name="図 5">
            <a:extLst>
              <a:ext uri="{FF2B5EF4-FFF2-40B4-BE49-F238E27FC236}">
                <a16:creationId xmlns:a16="http://schemas.microsoft.com/office/drawing/2014/main" id="{5105294F-5DCD-4589-A935-9D7B161F1D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56627" y="4236659"/>
            <a:ext cx="1581020" cy="1581020"/>
          </a:xfrm>
          <a:prstGeom prst="rect">
            <a:avLst/>
          </a:prstGeom>
        </p:spPr>
      </p:pic>
      <p:pic>
        <p:nvPicPr>
          <p:cNvPr id="7" name="図 6">
            <a:extLst>
              <a:ext uri="{FF2B5EF4-FFF2-40B4-BE49-F238E27FC236}">
                <a16:creationId xmlns:a16="http://schemas.microsoft.com/office/drawing/2014/main" id="{7CF5D80B-8D1D-4219-830D-F700A4C0D7E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55270" y="4238624"/>
            <a:ext cx="1581020" cy="1581020"/>
          </a:xfrm>
          <a:prstGeom prst="rect">
            <a:avLst/>
          </a:prstGeom>
        </p:spPr>
      </p:pic>
      <p:pic>
        <p:nvPicPr>
          <p:cNvPr id="8" name="図 7">
            <a:extLst>
              <a:ext uri="{FF2B5EF4-FFF2-40B4-BE49-F238E27FC236}">
                <a16:creationId xmlns:a16="http://schemas.microsoft.com/office/drawing/2014/main" id="{C180F4F2-C1C6-4C90-998E-8AB28D25363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83875" y="1614204"/>
            <a:ext cx="1561905" cy="1561905"/>
          </a:xfrm>
          <a:prstGeom prst="rect">
            <a:avLst/>
          </a:prstGeom>
        </p:spPr>
      </p:pic>
    </p:spTree>
    <p:extLst>
      <p:ext uri="{BB962C8B-B14F-4D97-AF65-F5344CB8AC3E}">
        <p14:creationId xmlns:p14="http://schemas.microsoft.com/office/powerpoint/2010/main" val="2725916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A2D5B14-EC05-4D08-BDAC-32658D545554}"/>
              </a:ext>
            </a:extLst>
          </p:cNvPr>
          <p:cNvSpPr>
            <a:spLocks noGrp="1"/>
          </p:cNvSpPr>
          <p:nvPr>
            <p:ph type="title"/>
          </p:nvPr>
        </p:nvSpPr>
        <p:spPr/>
        <p:txBody>
          <a:bodyPr/>
          <a:lstStyle/>
          <a:p>
            <a:r>
              <a:rPr lang="ja-JP" altLang="en-US" dirty="0"/>
              <a:t>イベントの内容について</a:t>
            </a:r>
            <a:endParaRPr kumimoji="1" lang="ja-JP" altLang="en-US" dirty="0"/>
          </a:p>
        </p:txBody>
      </p:sp>
      <p:sp>
        <p:nvSpPr>
          <p:cNvPr id="4" name="テキスト プレースホルダー 3">
            <a:extLst>
              <a:ext uri="{FF2B5EF4-FFF2-40B4-BE49-F238E27FC236}">
                <a16:creationId xmlns:a16="http://schemas.microsoft.com/office/drawing/2014/main" id="{A8DFF086-06D3-4BEF-BB32-824346583FB4}"/>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9040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D2F3B7-D50D-4E52-A22E-0080EF0A96A1}"/>
              </a:ext>
            </a:extLst>
          </p:cNvPr>
          <p:cNvSpPr>
            <a:spLocks noGrp="1"/>
          </p:cNvSpPr>
          <p:nvPr>
            <p:ph type="title"/>
          </p:nvPr>
        </p:nvSpPr>
        <p:spPr/>
        <p:txBody>
          <a:bodyPr/>
          <a:lstStyle/>
          <a:p>
            <a:r>
              <a:rPr kumimoji="1" lang="ja-JP" altLang="en-US" dirty="0"/>
              <a:t>実施概要</a:t>
            </a:r>
          </a:p>
        </p:txBody>
      </p:sp>
      <p:sp>
        <p:nvSpPr>
          <p:cNvPr id="3" name="コンテンツ プレースホルダー 2">
            <a:extLst>
              <a:ext uri="{FF2B5EF4-FFF2-40B4-BE49-F238E27FC236}">
                <a16:creationId xmlns:a16="http://schemas.microsoft.com/office/drawing/2014/main" id="{1B83C692-7A61-424F-831E-77F18BF03C3B}"/>
              </a:ext>
            </a:extLst>
          </p:cNvPr>
          <p:cNvSpPr>
            <a:spLocks noGrp="1"/>
          </p:cNvSpPr>
          <p:nvPr>
            <p:ph idx="1"/>
          </p:nvPr>
        </p:nvSpPr>
        <p:spPr/>
        <p:txBody>
          <a:bodyPr/>
          <a:lstStyle/>
          <a:p>
            <a:r>
              <a:rPr kumimoji="1" lang="ja-JP" altLang="en-US" dirty="0"/>
              <a:t>開催期間</a:t>
            </a:r>
            <a:r>
              <a:rPr lang="ja-JP" altLang="en-US" dirty="0"/>
              <a:t>：</a:t>
            </a:r>
            <a:r>
              <a:rPr lang="en-US" altLang="ja-JP" dirty="0"/>
              <a:t>2020</a:t>
            </a:r>
            <a:r>
              <a:rPr lang="ja-JP" altLang="en-US" dirty="0"/>
              <a:t>年</a:t>
            </a:r>
            <a:r>
              <a:rPr lang="en-US" altLang="ja-JP" dirty="0"/>
              <a:t>xx</a:t>
            </a:r>
            <a:r>
              <a:rPr lang="ja-JP" altLang="en-US" dirty="0"/>
              <a:t>月</a:t>
            </a:r>
            <a:r>
              <a:rPr lang="en-US" altLang="ja-JP" dirty="0"/>
              <a:t>xx</a:t>
            </a:r>
            <a:r>
              <a:rPr lang="ja-JP" altLang="en-US" dirty="0"/>
              <a:t>日～</a:t>
            </a:r>
            <a:r>
              <a:rPr lang="en-US" altLang="ja-JP" dirty="0"/>
              <a:t>xx</a:t>
            </a:r>
            <a:r>
              <a:rPr lang="ja-JP" altLang="en-US" dirty="0"/>
              <a:t>月</a:t>
            </a:r>
            <a:r>
              <a:rPr lang="en-US" altLang="ja-JP" dirty="0"/>
              <a:t>xx</a:t>
            </a:r>
            <a:r>
              <a:rPr lang="ja-JP" altLang="en-US" dirty="0"/>
              <a:t>日</a:t>
            </a:r>
            <a:endParaRPr kumimoji="1" lang="en-US" altLang="ja-JP" dirty="0"/>
          </a:p>
          <a:p>
            <a:r>
              <a:rPr lang="ja-JP" altLang="en-US" dirty="0"/>
              <a:t>会場：〇〇〇〇</a:t>
            </a:r>
            <a:endParaRPr lang="en-US" altLang="ja-JP" dirty="0"/>
          </a:p>
          <a:p>
            <a:r>
              <a:rPr kumimoji="1" lang="ja-JP" altLang="en-US" dirty="0"/>
              <a:t>ターゲット：△△△</a:t>
            </a:r>
            <a:endParaRPr kumimoji="1" lang="en-US" altLang="ja-JP" dirty="0"/>
          </a:p>
          <a:p>
            <a:r>
              <a:rPr lang="ja-JP" altLang="en-US" dirty="0"/>
              <a:t>想定参加人数：</a:t>
            </a:r>
            <a:r>
              <a:rPr lang="en-US" altLang="ja-JP" dirty="0" err="1"/>
              <a:t>xxxx</a:t>
            </a:r>
            <a:r>
              <a:rPr lang="ja-JP" altLang="en-US" dirty="0"/>
              <a:t>人</a:t>
            </a:r>
            <a:endParaRPr lang="en-US" altLang="ja-JP" dirty="0"/>
          </a:p>
          <a:p>
            <a:r>
              <a:rPr kumimoji="1" lang="ja-JP" altLang="en-US" dirty="0"/>
              <a:t>内容：</a:t>
            </a:r>
            <a:endParaRPr kumimoji="1" lang="en-US" altLang="ja-JP" dirty="0"/>
          </a:p>
          <a:p>
            <a:pPr marL="800100" lvl="1" indent="-342900">
              <a:buFont typeface="+mj-ea"/>
              <a:buAutoNum type="circleNumDbPlain"/>
            </a:pPr>
            <a:r>
              <a:rPr lang="ja-JP" altLang="en-US" dirty="0"/>
              <a:t>スタンプ数：合計〇枚</a:t>
            </a:r>
            <a:endParaRPr lang="en-US" altLang="ja-JP" dirty="0"/>
          </a:p>
          <a:p>
            <a:pPr marL="800100" lvl="1" indent="-342900">
              <a:buFont typeface="+mj-ea"/>
              <a:buAutoNum type="circleNumDbPlain"/>
            </a:pPr>
            <a:r>
              <a:rPr kumimoji="1" lang="ja-JP" altLang="en-US" dirty="0"/>
              <a:t>達成賞：スタンプ〇枚取得</a:t>
            </a:r>
            <a:r>
              <a:rPr lang="ja-JP" altLang="en-US" dirty="0"/>
              <a:t>で先着</a:t>
            </a:r>
            <a:r>
              <a:rPr lang="en-US" altLang="ja-JP" dirty="0"/>
              <a:t>xx</a:t>
            </a:r>
            <a:r>
              <a:rPr lang="ja-JP" altLang="en-US" dirty="0"/>
              <a:t>名様に記念品□□贈呈</a:t>
            </a:r>
            <a:endParaRPr kumimoji="1" lang="en-US" altLang="ja-JP" dirty="0"/>
          </a:p>
        </p:txBody>
      </p:sp>
    </p:spTree>
    <p:extLst>
      <p:ext uri="{BB962C8B-B14F-4D97-AF65-F5344CB8AC3E}">
        <p14:creationId xmlns:p14="http://schemas.microsoft.com/office/powerpoint/2010/main" val="2564399922"/>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764</Words>
  <Application>Microsoft Office PowerPoint</Application>
  <PresentationFormat>A4 210 x 297 mm</PresentationFormat>
  <Paragraphs>131</Paragraphs>
  <Slides>13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HGS創英角ﾎﾟｯﾌﾟ体</vt:lpstr>
      <vt:lpstr>Meiryo UI</vt:lpstr>
      <vt:lpstr>Arial</vt:lpstr>
      <vt:lpstr>Trebuchet MS</vt:lpstr>
      <vt:lpstr>Wingdings 3</vt:lpstr>
      <vt:lpstr>ファセット</vt:lpstr>
      <vt:lpstr>デジタルスタンプラリー 企画提案書</vt:lpstr>
      <vt:lpstr>イベントの目的</vt:lpstr>
      <vt:lpstr>スタンプラリーの効果</vt:lpstr>
      <vt:lpstr>デジタルスタンプラリーで３密回避</vt:lpstr>
      <vt:lpstr>デジタルスタンプラリーの流れ</vt:lpstr>
      <vt:lpstr>デジタルスタンプラリーの メリット</vt:lpstr>
      <vt:lpstr>デモ版のご案内</vt:lpstr>
      <vt:lpstr>イベントの内容について</vt:lpstr>
      <vt:lpstr>実施概要</vt:lpstr>
      <vt:lpstr>準備するもの</vt:lpstr>
      <vt:lpstr>概略スケジュール</vt:lpstr>
      <vt:lpstr>予算</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2020-09-23T02:42:25Z</dcterms:created>
  <dcterms:modified xsi:type="dcterms:W3CDTF">2020-09-23T02:42:36Z</dcterms:modified>
</cp:coreProperties>
</file>